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67" r:id="rId5"/>
    <p:sldId id="342" r:id="rId6"/>
    <p:sldId id="290" r:id="rId7"/>
    <p:sldId id="344" r:id="rId8"/>
    <p:sldId id="291" r:id="rId9"/>
    <p:sldId id="345" r:id="rId10"/>
    <p:sldId id="262" r:id="rId11"/>
    <p:sldId id="264" r:id="rId12"/>
    <p:sldId id="266" r:id="rId13"/>
    <p:sldId id="268" r:id="rId14"/>
    <p:sldId id="346" r:id="rId15"/>
    <p:sldId id="270" r:id="rId16"/>
    <p:sldId id="272" r:id="rId17"/>
    <p:sldId id="274" r:id="rId18"/>
    <p:sldId id="276" r:id="rId19"/>
    <p:sldId id="278" r:id="rId20"/>
    <p:sldId id="340" r:id="rId21"/>
    <p:sldId id="347" r:id="rId22"/>
    <p:sldId id="339" r:id="rId2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Lucida Sans" panose="020B0602030504020204" pitchFamily="34" charset="0"/>
      <p:regular r:id="rId37"/>
      <p:bold r:id="rId38"/>
      <p:italic r:id="rId39"/>
      <p:boldItalic r:id="rId40"/>
    </p:embeddedFont>
    <p:embeddedFont>
      <p:font typeface="MS PGothic" panose="020B0600070205080204" pitchFamily="34" charset="-128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gqJz0KiG7wNIYnV1ccwoiS2Ofy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C181C-6DA7-4F1B-835B-2BA328B73DC8}">
  <a:tblStyle styleId="{8D3C181C-6DA7-4F1B-835B-2BA328B73D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12"/>
  </p:normalViewPr>
  <p:slideViewPr>
    <p:cSldViewPr snapToGrid="0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82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8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6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1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1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1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2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1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3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1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4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p1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5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p3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EEEC-1E51-4F6F-B1BF-304D7146E4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2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AEEEC-1E51-4F6F-B1BF-304D7146E4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3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7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7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8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8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0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0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0:notes"/>
          <p:cNvSpPr txBox="1">
            <a:spLocks noGrp="1"/>
          </p:cNvSpPr>
          <p:nvPr>
            <p:ph type="sldNum" idx="12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24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1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BEC39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BEC3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BEC3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BEC3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BEC3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BEC3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BEC3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BEC3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EC3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re et contenu">
  <p:cSld name="11_Titre et contenu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re et contenu">
  <p:cSld name="12_Titre et contenu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9" name="Google Shape;79;p6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3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dt" idx="10"/>
          </p:nvPr>
        </p:nvSpPr>
        <p:spPr>
          <a:xfrm>
            <a:off x="457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ftr" idx="11"/>
          </p:nvPr>
        </p:nvSpPr>
        <p:spPr>
          <a:xfrm>
            <a:off x="3124200" y="62404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sldNum" idx="12"/>
          </p:nvPr>
        </p:nvSpPr>
        <p:spPr>
          <a:xfrm>
            <a:off x="6553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0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7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7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70"/>
          <p:cNvSpPr txBox="1">
            <a:spLocks noGrp="1"/>
          </p:cNvSpPr>
          <p:nvPr>
            <p:ph type="dt" idx="10"/>
          </p:nvPr>
        </p:nvSpPr>
        <p:spPr>
          <a:xfrm>
            <a:off x="457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0"/>
          <p:cNvSpPr txBox="1">
            <a:spLocks noGrp="1"/>
          </p:cNvSpPr>
          <p:nvPr>
            <p:ph type="ftr" idx="11"/>
          </p:nvPr>
        </p:nvSpPr>
        <p:spPr>
          <a:xfrm>
            <a:off x="3124200" y="62404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0"/>
          <p:cNvSpPr txBox="1">
            <a:spLocks noGrp="1"/>
          </p:cNvSpPr>
          <p:nvPr>
            <p:ph type="sldNum" idx="12"/>
          </p:nvPr>
        </p:nvSpPr>
        <p:spPr>
          <a:xfrm>
            <a:off x="6553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1"/>
          <p:cNvSpPr>
            <a:spLocks noGrp="1"/>
          </p:cNvSpPr>
          <p:nvPr>
            <p:ph type="pic" idx="2"/>
          </p:nvPr>
        </p:nvSpPr>
        <p:spPr>
          <a:xfrm>
            <a:off x="1792288" y="836711"/>
            <a:ext cx="5486400" cy="3890863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7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71"/>
          <p:cNvSpPr txBox="1">
            <a:spLocks noGrp="1"/>
          </p:cNvSpPr>
          <p:nvPr>
            <p:ph type="dt" idx="10"/>
          </p:nvPr>
        </p:nvSpPr>
        <p:spPr>
          <a:xfrm>
            <a:off x="457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1"/>
          <p:cNvSpPr txBox="1">
            <a:spLocks noGrp="1"/>
          </p:cNvSpPr>
          <p:nvPr>
            <p:ph type="ftr" idx="11"/>
          </p:nvPr>
        </p:nvSpPr>
        <p:spPr>
          <a:xfrm>
            <a:off x="3124200" y="62404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1"/>
          <p:cNvSpPr txBox="1">
            <a:spLocks noGrp="1"/>
          </p:cNvSpPr>
          <p:nvPr>
            <p:ph type="sldNum" idx="12"/>
          </p:nvPr>
        </p:nvSpPr>
        <p:spPr>
          <a:xfrm>
            <a:off x="6553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8" name="Google Shape;118;p71"/>
          <p:cNvSpPr txBox="1"/>
          <p:nvPr/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Cliquez pour modifier le style du titre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928" y="0"/>
            <a:ext cx="9161930" cy="6957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13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tabLst>
                <a:tab pos="431800" algn="l"/>
              </a:tabLs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>
              <a:spcBef>
                <a:spcPts val="600"/>
              </a:spcBef>
              <a:buFontTx/>
              <a:buChar char="•"/>
              <a:tabLst>
                <a:tab pos="431800" algn="l"/>
              </a:tabLs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1100" indent="-266700">
              <a:spcBef>
                <a:spcPts val="600"/>
              </a:spcBef>
              <a:buFontTx/>
              <a:tabLst>
                <a:tab pos="431800" algn="l"/>
              </a:tabLs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8" indent="-320038">
              <a:spcBef>
                <a:spcPts val="600"/>
              </a:spcBef>
              <a:buFontTx/>
              <a:buChar char="•"/>
              <a:tabLst>
                <a:tab pos="431800" algn="l"/>
              </a:tabLs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8" indent="-320038">
              <a:spcBef>
                <a:spcPts val="600"/>
              </a:spcBef>
              <a:buFontTx/>
              <a:buChar char="•"/>
              <a:tabLst>
                <a:tab pos="431800" algn="l"/>
              </a:tabLst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13147" y="6290900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6778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5504" r="4068"/>
          <a:stretch>
            <a:fillRect/>
          </a:stretch>
        </p:blipFill>
        <p:spPr>
          <a:xfrm>
            <a:off x="-1019" y="188638"/>
            <a:ext cx="9145019" cy="64087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34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2912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0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5" name="Google Shape;25;p6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1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re et contenu">
  <p:cSld name="5_Titre et conten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2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re et contenu">
  <p:cSld name="6_Titre et contenu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3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re et contenu">
  <p:cSld name="7_Titre et conten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4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re et contenu">
  <p:cSld name="8_Titre et contenu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5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re et contenu">
  <p:cSld name="9_Titre et contenu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6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re et contenu">
  <p:cSld name="10_Titre et contenu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7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7" name="Google Shape;67;p6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F6"/>
            </a:gs>
            <a:gs pos="33000">
              <a:schemeClr val="lt1"/>
            </a:gs>
            <a:gs pos="34000">
              <a:srgbClr val="A2A93F"/>
            </a:gs>
            <a:gs pos="100000">
              <a:srgbClr val="A2A93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0"/>
          <p:cNvPicPr preferRelativeResize="0"/>
          <p:nvPr/>
        </p:nvPicPr>
        <p:blipFill rotWithShape="1">
          <a:blip r:embed="rId13">
            <a:alphaModFix/>
          </a:blip>
          <a:srcRect l="5504" r="4067"/>
          <a:stretch/>
        </p:blipFill>
        <p:spPr>
          <a:xfrm>
            <a:off x="-1017" y="188639"/>
            <a:ext cx="9145017" cy="6408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7928" y="0"/>
            <a:ext cx="9161928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dt" idx="10"/>
          </p:nvPr>
        </p:nvSpPr>
        <p:spPr>
          <a:xfrm>
            <a:off x="457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ftr" idx="11"/>
          </p:nvPr>
        </p:nvSpPr>
        <p:spPr>
          <a:xfrm>
            <a:off x="3124200" y="62404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sldNum" idx="12"/>
          </p:nvPr>
        </p:nvSpPr>
        <p:spPr>
          <a:xfrm>
            <a:off x="6553200" y="62404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90" r:id="rId4"/>
    <p:sldLayoutId id="214748369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sciences-du-langag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llcer-angla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llcer-espagno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llcer-espagno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lea-anglais-espagnol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ascal.jabouille@unilim.fr" TargetMode="External"/><Relationship Id="rId5" Type="http://schemas.openxmlformats.org/officeDocument/2006/relationships/hyperlink" Target="https://www.flsh.unilim.fr/licence/lea-anglais-italien/" TargetMode="External"/><Relationship Id="rId4" Type="http://schemas.openxmlformats.org/officeDocument/2006/relationships/hyperlink" Target="https://www.flsh.unilim.fr/licence/lea-anglais-alleman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geographie-et-amenageme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histoi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flsh.unilim.fr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sh.unilim.fr/licence/lettr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0" y="1792910"/>
            <a:ext cx="8712968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dirty="0"/>
            </a:br>
            <a:r>
              <a:rPr lang="fr-FR" sz="4900" dirty="0"/>
              <a:t>Les formations </a:t>
            </a:r>
            <a:br>
              <a:rPr lang="fr-FR" sz="4900" dirty="0"/>
            </a:br>
            <a:r>
              <a:rPr lang="fr-FR" sz="4900" dirty="0"/>
              <a:t>en langues, lettres, </a:t>
            </a:r>
            <a:br>
              <a:rPr lang="fr-FR" sz="4900" dirty="0"/>
            </a:br>
            <a:r>
              <a:rPr lang="fr-FR" sz="4900" dirty="0"/>
              <a:t>sciences humaines et sociales à l’Université de  Limoges</a:t>
            </a:r>
            <a:br>
              <a:rPr lang="fr-FR" sz="4900" dirty="0"/>
            </a:br>
            <a:br>
              <a:rPr lang="fr-FR" sz="4000" dirty="0"/>
            </a:br>
            <a:r>
              <a:rPr lang="fr-FR" sz="4900" dirty="0"/>
              <a:t> </a:t>
            </a:r>
            <a:br>
              <a:rPr lang="fr-FR" sz="4900" dirty="0"/>
            </a:br>
            <a:endParaRPr sz="49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3AE484-051A-420A-8D7F-9F47DEF3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73893"/>
            <a:ext cx="3200997" cy="2133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SCIENCES DU LANGAGE 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351811" y="1101795"/>
            <a:ext cx="2304256" cy="50405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dirty="0"/>
          </a:p>
        </p:txBody>
      </p:sp>
      <p:sp>
        <p:nvSpPr>
          <p:cNvPr id="411" name="Google Shape;411;p8"/>
          <p:cNvSpPr/>
          <p:nvPr/>
        </p:nvSpPr>
        <p:spPr>
          <a:xfrm>
            <a:off x="351811" y="2024614"/>
            <a:ext cx="2520280" cy="61206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412" name="Google Shape;412;p8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8"/>
          <p:cNvSpPr txBox="1"/>
          <p:nvPr/>
        </p:nvSpPr>
        <p:spPr>
          <a:xfrm>
            <a:off x="3553303" y="1008975"/>
            <a:ext cx="47348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INFORMATION ET COMMUNICATION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LINGUISTIQUE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SÉMIOTIQUE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563888" y="1958418"/>
            <a:ext cx="47584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EXPRESSION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ANALYSE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SYNTHÈSE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COMMUNICATION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3553303" y="2971230"/>
            <a:ext cx="55801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COMMUNICATION, EDITION,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SÉMIOTIQUE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ORTHOPHONIE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6" name="Google Shape;416;p8"/>
          <p:cNvSpPr txBox="1"/>
          <p:nvPr/>
        </p:nvSpPr>
        <p:spPr>
          <a:xfrm>
            <a:off x="351811" y="6122534"/>
            <a:ext cx="72728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: </a:t>
            </a:r>
            <a:r>
              <a:rPr lang="fr-FR" sz="1800" b="1" i="0" u="none" strike="noStrike" cap="none" dirty="0">
                <a:solidFill>
                  <a:srgbClr val="E36C09"/>
                </a:solidFill>
                <a:latin typeface="Avenir"/>
                <a:ea typeface="Avenir"/>
                <a:cs typeface="Avenir"/>
                <a:sym typeface="Avenir"/>
              </a:rPr>
              <a:t>François LAURENT - francois.laurent@unilim.fr</a:t>
            </a:r>
            <a:endParaRPr sz="1800" b="1" i="0" u="none" strike="noStrike" cap="none" dirty="0">
              <a:solidFill>
                <a:srgbClr val="E36C0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E36C0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E36C0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7" name="Google Shape;417;p8"/>
          <p:cNvSpPr/>
          <p:nvPr/>
        </p:nvSpPr>
        <p:spPr>
          <a:xfrm>
            <a:off x="351811" y="3087665"/>
            <a:ext cx="2520280" cy="792088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419" name="Google Shape;419;p8"/>
          <p:cNvSpPr txBox="1"/>
          <p:nvPr/>
        </p:nvSpPr>
        <p:spPr>
          <a:xfrm>
            <a:off x="0" y="6519486"/>
            <a:ext cx="612397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Association Trouver Saussure à Son Pied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420" name="Google Shape;42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800" y="6442449"/>
            <a:ext cx="574198" cy="4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47;p7">
            <a:extLst>
              <a:ext uri="{FF2B5EF4-FFF2-40B4-BE49-F238E27FC236}">
                <a16:creationId xmlns:a16="http://schemas.microsoft.com/office/drawing/2014/main" id="{668BDB7D-AF5E-45C7-A2B0-1D373478C12D}"/>
              </a:ext>
            </a:extLst>
          </p:cNvPr>
          <p:cNvSpPr txBox="1"/>
          <p:nvPr/>
        </p:nvSpPr>
        <p:spPr>
          <a:xfrm>
            <a:off x="3563888" y="4290027"/>
            <a:ext cx="542959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Ayoub: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chargé d’études qualitatives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Laurine :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community manager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Candice : </a:t>
            </a:r>
            <a:r>
              <a:rPr lang="fr-FR" sz="1600" dirty="0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  <a:t>chef de projet communication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Claire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attachée de presse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Hugo :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chargé de communication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Mégane :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chargé d’événementiel  </a:t>
            </a:r>
            <a:endParaRPr lang="fr-FR"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fr-FR"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" name="Google Shape;341;p7">
            <a:extLst>
              <a:ext uri="{FF2B5EF4-FFF2-40B4-BE49-F238E27FC236}">
                <a16:creationId xmlns:a16="http://schemas.microsoft.com/office/drawing/2014/main" id="{B24BC9C9-B3D5-4673-8438-29768FDF0887}"/>
              </a:ext>
            </a:extLst>
          </p:cNvPr>
          <p:cNvSpPr/>
          <p:nvPr/>
        </p:nvSpPr>
        <p:spPr>
          <a:xfrm>
            <a:off x="467544" y="4648989"/>
            <a:ext cx="2520280" cy="792088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dirty="0">
                <a:solidFill>
                  <a:srgbClr val="FFFFFF"/>
                </a:solidFill>
              </a:rPr>
              <a:t>Exemples d’insertion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LLCER ANGLAIS </a:t>
            </a:r>
            <a:br>
              <a:rPr lang="fr-FR" sz="2800" dirty="0">
                <a:solidFill>
                  <a:schemeClr val="lt1"/>
                </a:solidFill>
              </a:rPr>
            </a:br>
            <a:r>
              <a:rPr lang="fr-FR" dirty="0">
                <a:solidFill>
                  <a:schemeClr val="lt1"/>
                </a:solidFill>
              </a:rPr>
              <a:t>Langues, Littératures, Civilisations Etrangères </a:t>
            </a:r>
            <a:endParaRPr dirty="0"/>
          </a:p>
        </p:txBody>
      </p:sp>
      <p:sp>
        <p:nvSpPr>
          <p:cNvPr id="471" name="Google Shape;471;p9"/>
          <p:cNvSpPr/>
          <p:nvPr/>
        </p:nvSpPr>
        <p:spPr>
          <a:xfrm>
            <a:off x="338222" y="1162063"/>
            <a:ext cx="2304256" cy="504056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338222" y="2112813"/>
            <a:ext cx="2520280" cy="612067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473" name="Google Shape;473;p9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9"/>
          <p:cNvSpPr txBox="1"/>
          <p:nvPr/>
        </p:nvSpPr>
        <p:spPr>
          <a:xfrm>
            <a:off x="3528517" y="1088772"/>
            <a:ext cx="5613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LANGUE ANGLAISE, LINGUISTIQUE,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PHONÉTIQUE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LITTÉRATURE ANGLAISE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AMÉRICAINE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CIVILISATION ANGLAISE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AMÉRICAINE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5" name="Google Shape;475;p9"/>
          <p:cNvSpPr txBox="1"/>
          <p:nvPr/>
        </p:nvSpPr>
        <p:spPr>
          <a:xfrm>
            <a:off x="3528517" y="2079757"/>
            <a:ext cx="4758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PRATIQUE ORAL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ÉCRIT,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TRADUCTION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ANGLOPHONE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ANALYSE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SYNTHÈSE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6" name="Google Shape;476;p9"/>
          <p:cNvSpPr txBox="1"/>
          <p:nvPr/>
        </p:nvSpPr>
        <p:spPr>
          <a:xfrm>
            <a:off x="3528517" y="3143913"/>
            <a:ext cx="561766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LANGUES, TRADUCTION, MANAGEMENT INTERCULTUREL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COMMUNICATION, JOURNALISME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7" name="Google Shape;477;p9"/>
          <p:cNvSpPr txBox="1"/>
          <p:nvPr/>
        </p:nvSpPr>
        <p:spPr>
          <a:xfrm>
            <a:off x="131905" y="6148705"/>
            <a:ext cx="72728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 : </a:t>
            </a:r>
            <a:r>
              <a:rPr lang="fr-FR" sz="1800" b="1" i="0" u="none" strike="noStrike" cap="none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Muriel CUNIN  muriel.cunin@unilim.fr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338222" y="3277996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479" name="Google Shape;479;p9"/>
          <p:cNvSpPr txBox="1"/>
          <p:nvPr/>
        </p:nvSpPr>
        <p:spPr>
          <a:xfrm>
            <a:off x="338222" y="6487141"/>
            <a:ext cx="44369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Association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/>
              <a:t> </a:t>
            </a:r>
            <a:r>
              <a:rPr lang="fr-FR" sz="1600" b="1" i="0" u="none" strike="noStrike" cap="none" dirty="0" err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Swinging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Cat Club 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480" name="Google Shape;480;p9" descr="http://www.flsh.unilim.fr/wp-content/uploads/sites/9/2016/01/SC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6133446"/>
            <a:ext cx="1008112" cy="7258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1;p7">
            <a:extLst>
              <a:ext uri="{FF2B5EF4-FFF2-40B4-BE49-F238E27FC236}">
                <a16:creationId xmlns:a16="http://schemas.microsoft.com/office/drawing/2014/main" id="{3A5D82DF-5BB2-4DE3-AA0E-95EBE17B17FE}"/>
              </a:ext>
            </a:extLst>
          </p:cNvPr>
          <p:cNvSpPr/>
          <p:nvPr/>
        </p:nvSpPr>
        <p:spPr>
          <a:xfrm>
            <a:off x="338222" y="4533359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fr-FR" sz="2800" b="1" dirty="0">
                <a:solidFill>
                  <a:srgbClr val="FFFFFF"/>
                </a:solidFill>
              </a:rPr>
              <a:t>Exemple d’insertion 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5" name="Google Shape;347;p7">
            <a:extLst>
              <a:ext uri="{FF2B5EF4-FFF2-40B4-BE49-F238E27FC236}">
                <a16:creationId xmlns:a16="http://schemas.microsoft.com/office/drawing/2014/main" id="{E0881F2C-067C-4E8E-ADC8-F83295E1F860}"/>
              </a:ext>
            </a:extLst>
          </p:cNvPr>
          <p:cNvSpPr txBox="1"/>
          <p:nvPr/>
        </p:nvSpPr>
        <p:spPr>
          <a:xfrm>
            <a:off x="3528517" y="4365084"/>
            <a:ext cx="5429598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 err="1">
                <a:solidFill>
                  <a:srgbClr val="31859B"/>
                </a:solidFill>
                <a:latin typeface="Avenir"/>
                <a:sym typeface="Lucida Sans"/>
              </a:rPr>
              <a:t>Sultana</a:t>
            </a: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professeure d’anglais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Pierre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gestionnaire relations internationales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Marianne : 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professeure des écoles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Megan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de mission tourisme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Gregor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journaliste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fr-FR"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LLCER ESPAGNOL </a:t>
            </a:r>
            <a:br>
              <a:rPr lang="fr-FR" sz="2800" dirty="0">
                <a:solidFill>
                  <a:schemeClr val="lt1"/>
                </a:solidFill>
              </a:rPr>
            </a:br>
            <a:r>
              <a:rPr lang="fr-FR" dirty="0">
                <a:solidFill>
                  <a:schemeClr val="lt1"/>
                </a:solidFill>
              </a:rPr>
              <a:t>Langues, Littératures, Civilisations Etrangères </a:t>
            </a:r>
            <a:endParaRPr dirty="0"/>
          </a:p>
        </p:txBody>
      </p:sp>
      <p:sp>
        <p:nvSpPr>
          <p:cNvPr id="541" name="Google Shape;541;p10"/>
          <p:cNvSpPr/>
          <p:nvPr/>
        </p:nvSpPr>
        <p:spPr>
          <a:xfrm>
            <a:off x="449059" y="1144794"/>
            <a:ext cx="2304256" cy="504056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"/>
          <p:cNvSpPr/>
          <p:nvPr/>
        </p:nvSpPr>
        <p:spPr>
          <a:xfrm>
            <a:off x="449059" y="2329116"/>
            <a:ext cx="2520280" cy="612067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543" name="Google Shape;543;p10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"/>
          <p:cNvSpPr txBox="1"/>
          <p:nvPr/>
        </p:nvSpPr>
        <p:spPr>
          <a:xfrm>
            <a:off x="3526334" y="970867"/>
            <a:ext cx="5613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LANGUE ESPAGNOLE, LINGUISTIQUE, 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PHONÉTIQUE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LITTÉRATURE ESPAGNE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AMÉRIQUE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LATINE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CIVILISATION ESPAGNE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AMÉRIQUE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LATINE </a:t>
            </a:r>
            <a:endParaRPr dirty="0"/>
          </a:p>
        </p:txBody>
      </p:sp>
      <p:sp>
        <p:nvSpPr>
          <p:cNvPr id="545" name="Google Shape;545;p10"/>
          <p:cNvSpPr txBox="1"/>
          <p:nvPr/>
        </p:nvSpPr>
        <p:spPr>
          <a:xfrm>
            <a:off x="3526334" y="2225456"/>
            <a:ext cx="4758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PRATIQUE ORAL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ÉCRIT,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TRADUCTION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HISPANOPHONE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ANALYSE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SYNTHÈSE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6" name="Google Shape;546;p10"/>
          <p:cNvSpPr txBox="1"/>
          <p:nvPr/>
        </p:nvSpPr>
        <p:spPr>
          <a:xfrm>
            <a:off x="3526334" y="3341231"/>
            <a:ext cx="561766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LANGUES, TRADUCTION, MANAGEMENT INTERCULTUREL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COMMERCE INTERNATIONAL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COMMUNICATION, JOURNALISME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7" name="Google Shape;547;p10"/>
          <p:cNvSpPr/>
          <p:nvPr/>
        </p:nvSpPr>
        <p:spPr>
          <a:xfrm>
            <a:off x="449059" y="3483796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548" name="Google Shape;548;p10"/>
          <p:cNvSpPr txBox="1"/>
          <p:nvPr/>
        </p:nvSpPr>
        <p:spPr>
          <a:xfrm>
            <a:off x="112907" y="5993911"/>
            <a:ext cx="89110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Responsables de la licence  : </a:t>
            </a:r>
            <a:r>
              <a:rPr lang="fr-FR" sz="1800" b="1" i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Sonia FOURNET sonia.fournet@unilim.fr </a:t>
            </a:r>
            <a:r>
              <a:rPr lang="fr-FR" dirty="0">
                <a:ea typeface="Aveni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Marie-Caroline LEROUX marie-caroline.leroux@unilim.fr</a:t>
            </a:r>
            <a:endParaRPr sz="1800" b="1" i="0" u="none" strike="noStrike" cap="none" dirty="0">
              <a:solidFill>
                <a:srgbClr val="31859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" name="Google Shape;341;p7">
            <a:extLst>
              <a:ext uri="{FF2B5EF4-FFF2-40B4-BE49-F238E27FC236}">
                <a16:creationId xmlns:a16="http://schemas.microsoft.com/office/drawing/2014/main" id="{3973C0D9-9110-4AA2-868C-B3A2603908F1}"/>
              </a:ext>
            </a:extLst>
          </p:cNvPr>
          <p:cNvSpPr/>
          <p:nvPr/>
        </p:nvSpPr>
        <p:spPr>
          <a:xfrm>
            <a:off x="449059" y="4802506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fr-FR" sz="2800" b="1" dirty="0">
                <a:solidFill>
                  <a:srgbClr val="FFFFFF"/>
                </a:solidFill>
              </a:rPr>
              <a:t>Exemple d’insertion 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5" name="Google Shape;347;p7">
            <a:extLst>
              <a:ext uri="{FF2B5EF4-FFF2-40B4-BE49-F238E27FC236}">
                <a16:creationId xmlns:a16="http://schemas.microsoft.com/office/drawing/2014/main" id="{79375D4E-99CB-49FA-B76F-1553267937E5}"/>
              </a:ext>
            </a:extLst>
          </p:cNvPr>
          <p:cNvSpPr txBox="1"/>
          <p:nvPr/>
        </p:nvSpPr>
        <p:spPr>
          <a:xfrm>
            <a:off x="3526334" y="4552783"/>
            <a:ext cx="54295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Joséphine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professeure d’espagnol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Yahya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rédacteur technique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Justine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administratrice culturelle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 err="1">
                <a:solidFill>
                  <a:srgbClr val="31859B"/>
                </a:solidFill>
                <a:latin typeface="Avenir"/>
                <a:sym typeface="Lucida Sans"/>
              </a:rPr>
              <a:t>Thylia</a:t>
            </a: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traductrice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Victor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de programmation littéraire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LICENCE LLCER ANGLAIS / ESPAGNOL </a:t>
            </a:r>
            <a:br>
              <a:rPr lang="fr-FR" sz="2800" dirty="0">
                <a:solidFill>
                  <a:schemeClr val="lt1"/>
                </a:solidFill>
              </a:rPr>
            </a:br>
            <a:r>
              <a:rPr lang="fr-FR" dirty="0">
                <a:solidFill>
                  <a:srgbClr val="C00000"/>
                </a:solidFill>
              </a:rPr>
              <a:t>Ouverture septembre  2026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41" name="Google Shape;541;p10"/>
          <p:cNvSpPr/>
          <p:nvPr/>
        </p:nvSpPr>
        <p:spPr>
          <a:xfrm>
            <a:off x="449059" y="1144794"/>
            <a:ext cx="2304256" cy="504056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"/>
          <p:cNvSpPr/>
          <p:nvPr/>
        </p:nvSpPr>
        <p:spPr>
          <a:xfrm>
            <a:off x="449059" y="2329116"/>
            <a:ext cx="2520280" cy="612067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543" name="Google Shape;543;p10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"/>
          <p:cNvSpPr txBox="1"/>
          <p:nvPr/>
        </p:nvSpPr>
        <p:spPr>
          <a:xfrm>
            <a:off x="3526334" y="970867"/>
            <a:ext cx="5613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COURS CROISES ANGLAIS /ESPAGNOL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PROJETS TUTORE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MOBILITE INTERNATIONALE</a:t>
            </a:r>
            <a:endParaRPr dirty="0"/>
          </a:p>
        </p:txBody>
      </p:sp>
      <p:sp>
        <p:nvSpPr>
          <p:cNvPr id="545" name="Google Shape;545;p10"/>
          <p:cNvSpPr txBox="1"/>
          <p:nvPr/>
        </p:nvSpPr>
        <p:spPr>
          <a:xfrm>
            <a:off x="3526334" y="2225456"/>
            <a:ext cx="4758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PRATIQUE ORAL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ÉCRIT,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TRADUCTION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ANGLOPHONE ET HISPANOPHONE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ANALYSE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SYNTHÈSE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6" name="Google Shape;546;p10"/>
          <p:cNvSpPr txBox="1"/>
          <p:nvPr/>
        </p:nvSpPr>
        <p:spPr>
          <a:xfrm>
            <a:off x="3526334" y="3341231"/>
            <a:ext cx="56176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LANGUES, TRADUCTION, MANAGEMENT INTERCULTUREL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EDITION, COMMUNICATION, JOURNALISME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7" name="Google Shape;547;p10"/>
          <p:cNvSpPr/>
          <p:nvPr/>
        </p:nvSpPr>
        <p:spPr>
          <a:xfrm>
            <a:off x="449059" y="3483796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548" name="Google Shape;548;p10"/>
          <p:cNvSpPr txBox="1"/>
          <p:nvPr/>
        </p:nvSpPr>
        <p:spPr>
          <a:xfrm>
            <a:off x="0" y="5815110"/>
            <a:ext cx="925690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Responsables de la licence  : </a:t>
            </a:r>
            <a:r>
              <a:rPr lang="fr-FR" sz="1800" b="1" i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Font typeface="Avenir"/>
              <a:buNone/>
            </a:pPr>
            <a:r>
              <a:rPr lang="fr-FR" sz="1600" b="1" i="0" u="none" strike="noStrike" cap="none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Sonia FOURNET sonia.fournet@unilim.fr </a:t>
            </a:r>
            <a:r>
              <a:rPr lang="fr-FR" sz="1200" dirty="0">
                <a:ea typeface="Avenir"/>
              </a:rPr>
              <a:t> / </a:t>
            </a:r>
            <a:r>
              <a:rPr lang="fr-FR" sz="1600" b="1" i="0" u="none" strike="noStrike" cap="none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Marie-Caroline LEROUX marie-caroline.leroux@unilim.fr</a:t>
            </a:r>
          </a:p>
          <a:p>
            <a:pPr lvl="0">
              <a:buClr>
                <a:srgbClr val="31859B"/>
              </a:buClr>
              <a:buSzPts val="1800"/>
            </a:pPr>
            <a:r>
              <a:rPr lang="fr-FR" sz="1600" b="1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Fabien DESSET fabien.desset@unilim.fr / Cindy Lefebvre SCODELLER </a:t>
            </a:r>
            <a:r>
              <a:rPr lang="fr-FR" sz="1600" b="1" dirty="0">
                <a:solidFill>
                  <a:srgbClr val="31859B"/>
                </a:solidFill>
                <a:latin typeface="Avenir"/>
              </a:rPr>
              <a:t>cindy.lefebvre-scodeller@unilim.fr</a:t>
            </a:r>
            <a:endParaRPr sz="1600" b="1" dirty="0">
              <a:solidFill>
                <a:srgbClr val="31859B"/>
              </a:solidFill>
              <a:latin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venir"/>
              <a:buNone/>
            </a:pPr>
            <a:r>
              <a:rPr lang="fr-FR" sz="16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547;p10">
            <a:extLst>
              <a:ext uri="{FF2B5EF4-FFF2-40B4-BE49-F238E27FC236}">
                <a16:creationId xmlns:a16="http://schemas.microsoft.com/office/drawing/2014/main" id="{ABE55286-7418-4FAB-AC71-C11AB46E49C2}"/>
              </a:ext>
            </a:extLst>
          </p:cNvPr>
          <p:cNvSpPr/>
          <p:nvPr/>
        </p:nvSpPr>
        <p:spPr>
          <a:xfrm>
            <a:off x="449059" y="4720716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Particularités</a:t>
            </a:r>
            <a:endParaRPr dirty="0"/>
          </a:p>
        </p:txBody>
      </p:sp>
      <p:sp>
        <p:nvSpPr>
          <p:cNvPr id="16" name="Google Shape;546;p10">
            <a:extLst>
              <a:ext uri="{FF2B5EF4-FFF2-40B4-BE49-F238E27FC236}">
                <a16:creationId xmlns:a16="http://schemas.microsoft.com/office/drawing/2014/main" id="{8A421B4A-CC5E-4661-B278-8F81BBC9E235}"/>
              </a:ext>
            </a:extLst>
          </p:cNvPr>
          <p:cNvSpPr txBox="1"/>
          <p:nvPr/>
        </p:nvSpPr>
        <p:spPr>
          <a:xfrm>
            <a:off x="3526334" y="4610585"/>
            <a:ext cx="56176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sym typeface="Lucida Sans"/>
              </a:rPr>
              <a:t>DOUBLE DIPLOMATION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sym typeface="Lucida Sans"/>
              </a:rPr>
              <a:t>PROMOTION DE 20 ETUDIANTS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MOBILITE OBLIGATOIRE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7992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lt1"/>
                </a:solidFill>
              </a:rPr>
              <a:t>LICENCE LEA  </a:t>
            </a:r>
            <a:r>
              <a:rPr lang="fr-F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ANGLAIS/ + ESPAGNOL </a:t>
            </a:r>
            <a:r>
              <a:rPr lang="fr-FR" sz="2000" dirty="0">
                <a:solidFill>
                  <a:schemeClr val="lt1"/>
                </a:solidFill>
              </a:rPr>
              <a:t>ou </a:t>
            </a:r>
            <a:r>
              <a:rPr lang="fr-F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ALLEMAND</a:t>
            </a:r>
            <a:r>
              <a:rPr lang="fr-FR" sz="2000" dirty="0">
                <a:solidFill>
                  <a:schemeClr val="lt1"/>
                </a:solidFill>
              </a:rPr>
              <a:t> ou </a:t>
            </a:r>
            <a:r>
              <a:rPr lang="fr-FR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ITALIEN</a:t>
            </a:r>
            <a:r>
              <a:rPr lang="fr-FR" dirty="0">
                <a:solidFill>
                  <a:schemeClr val="lt1"/>
                </a:solidFill>
              </a:rPr>
              <a:t> Langues Etrangères Appliquées </a:t>
            </a:r>
            <a:endParaRPr dirty="0"/>
          </a:p>
        </p:txBody>
      </p:sp>
      <p:sp>
        <p:nvSpPr>
          <p:cNvPr id="625" name="Google Shape;625;p11"/>
          <p:cNvSpPr/>
          <p:nvPr/>
        </p:nvSpPr>
        <p:spPr>
          <a:xfrm>
            <a:off x="282805" y="1141919"/>
            <a:ext cx="2304256" cy="504056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/>
          </a:p>
        </p:txBody>
      </p:sp>
      <p:sp>
        <p:nvSpPr>
          <p:cNvPr id="626" name="Google Shape;626;p11"/>
          <p:cNvSpPr/>
          <p:nvPr/>
        </p:nvSpPr>
        <p:spPr>
          <a:xfrm>
            <a:off x="282805" y="2308663"/>
            <a:ext cx="2520280" cy="612067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627" name="Google Shape;627;p11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"/>
          <p:cNvSpPr txBox="1"/>
          <p:nvPr/>
        </p:nvSpPr>
        <p:spPr>
          <a:xfrm>
            <a:off x="3526325" y="971126"/>
            <a:ext cx="561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 LANGUES AU MÊME NIVEAU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ECONOMIE, GESTION, DROIT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COMMERCE INTERNATIONAL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29" name="Google Shape;629;p11"/>
          <p:cNvSpPr txBox="1"/>
          <p:nvPr/>
        </p:nvSpPr>
        <p:spPr>
          <a:xfrm>
            <a:off x="3526325" y="2156919"/>
            <a:ext cx="561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PRATIQUE ORAL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ÉCRIT,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TRADUCTION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MONDE DE L’ENTREPRISE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30" name="Google Shape;630;p11"/>
          <p:cNvSpPr txBox="1"/>
          <p:nvPr/>
        </p:nvSpPr>
        <p:spPr>
          <a:xfrm>
            <a:off x="3526200" y="3218714"/>
            <a:ext cx="5617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LANGUES, TRADUCTION, MANAGEMENT INTERCULTUREL, COMMERCE INTERNATIONAL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COMMUNICATION, JOURNALISME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31" name="Google Shape;631;p11"/>
          <p:cNvSpPr/>
          <p:nvPr/>
        </p:nvSpPr>
        <p:spPr>
          <a:xfrm>
            <a:off x="282805" y="3429000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/>
          </a:p>
        </p:txBody>
      </p:sp>
      <p:sp>
        <p:nvSpPr>
          <p:cNvPr id="632" name="Google Shape;632;p11"/>
          <p:cNvSpPr txBox="1"/>
          <p:nvPr/>
        </p:nvSpPr>
        <p:spPr>
          <a:xfrm>
            <a:off x="0" y="5982491"/>
            <a:ext cx="9331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1859B"/>
              </a:buClr>
              <a:buSzPts val="1800"/>
            </a:pPr>
            <a:r>
              <a:rPr lang="fr-FR" sz="1800" b="1" i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Responsables de la licence  : </a:t>
            </a:r>
            <a:r>
              <a:rPr lang="fr-FR" sz="1800" b="1" i="1" dirty="0">
                <a:solidFill>
                  <a:srgbClr val="31859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b="1" dirty="0">
                <a:solidFill>
                  <a:srgbClr val="31859B"/>
                </a:solidFill>
                <a:latin typeface="Avenir"/>
              </a:rPr>
              <a:t>Pascal JABOUILLE </a:t>
            </a:r>
            <a:r>
              <a:rPr lang="fr-FR" sz="1800" b="1" dirty="0">
                <a:solidFill>
                  <a:srgbClr val="31859B"/>
                </a:solidFill>
                <a:latin typeface="Avenir"/>
                <a:hlinkClick r:id="rId6"/>
              </a:rPr>
              <a:t>pascal.jabouille@unilim.fr</a:t>
            </a:r>
            <a:endParaRPr lang="fr-FR" sz="1800" b="1" dirty="0">
              <a:solidFill>
                <a:srgbClr val="31859B"/>
              </a:solidFill>
              <a:latin typeface="Avenir"/>
            </a:endParaRPr>
          </a:p>
          <a:p>
            <a:pPr lvl="0">
              <a:buClr>
                <a:srgbClr val="31859B"/>
              </a:buClr>
              <a:buSzPts val="1800"/>
            </a:pPr>
            <a:r>
              <a:rPr lang="fr-FR" sz="1800" b="1" dirty="0">
                <a:solidFill>
                  <a:srgbClr val="31859B"/>
                </a:solidFill>
                <a:latin typeface="Avenir"/>
              </a:rPr>
              <a:t> Kati SCHUMANN kati.schumann@unilim.fr</a:t>
            </a: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3" name="Google Shape;633;p11"/>
          <p:cNvSpPr txBox="1"/>
          <p:nvPr/>
        </p:nvSpPr>
        <p:spPr>
          <a:xfrm>
            <a:off x="5294321" y="6305636"/>
            <a:ext cx="2920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Association </a:t>
            </a: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BDE LEA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35" name="Google Shape;635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11375" y="6182202"/>
            <a:ext cx="544557" cy="46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1;p7">
            <a:extLst>
              <a:ext uri="{FF2B5EF4-FFF2-40B4-BE49-F238E27FC236}">
                <a16:creationId xmlns:a16="http://schemas.microsoft.com/office/drawing/2014/main" id="{65BFEB00-4F72-4AF5-ABDC-671D4E28C4A0}"/>
              </a:ext>
            </a:extLst>
          </p:cNvPr>
          <p:cNvSpPr/>
          <p:nvPr/>
        </p:nvSpPr>
        <p:spPr>
          <a:xfrm>
            <a:off x="282805" y="4862809"/>
            <a:ext cx="2520280" cy="79208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fr-FR" sz="2800" b="1" dirty="0">
                <a:solidFill>
                  <a:srgbClr val="FFFFFF"/>
                </a:solidFill>
              </a:rPr>
              <a:t>Exemple d’insertion 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5" name="Google Shape;347;p7">
            <a:extLst>
              <a:ext uri="{FF2B5EF4-FFF2-40B4-BE49-F238E27FC236}">
                <a16:creationId xmlns:a16="http://schemas.microsoft.com/office/drawing/2014/main" id="{B17F583D-E1F7-4FDE-9C90-93E22A1F0F4C}"/>
              </a:ext>
            </a:extLst>
          </p:cNvPr>
          <p:cNvSpPr txBox="1"/>
          <p:nvPr/>
        </p:nvSpPr>
        <p:spPr>
          <a:xfrm>
            <a:off x="3526334" y="4552783"/>
            <a:ext cx="54295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Kévin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chargé de communication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Aurore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 de projets européens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Elina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coordinatrice tiers lieu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Michaël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journaliste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Lauranne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responsable ressources humaines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2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GÉOGRAPHIE ET AMÉNAGEMENT  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684" name="Google Shape;684;p12"/>
          <p:cNvSpPr/>
          <p:nvPr/>
        </p:nvSpPr>
        <p:spPr>
          <a:xfrm>
            <a:off x="323542" y="1046149"/>
            <a:ext cx="2304256" cy="504056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2"/>
          <p:cNvSpPr/>
          <p:nvPr/>
        </p:nvSpPr>
        <p:spPr>
          <a:xfrm>
            <a:off x="323542" y="1983092"/>
            <a:ext cx="2520280" cy="612067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686" name="Google Shape;686;p12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2"/>
          <p:cNvSpPr txBox="1"/>
          <p:nvPr/>
        </p:nvSpPr>
        <p:spPr>
          <a:xfrm>
            <a:off x="3565987" y="916886"/>
            <a:ext cx="47348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ENVIRONNEMENT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TERRAIN 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ACTUALITÉ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AUDIOVISUEL /INTERNATIONAL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3584841" y="1972290"/>
            <a:ext cx="47584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TRAVAIL COLLABORATIF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ARGUMENTATION ET ESPRIT CRITIQUE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OUVERTURE INTERNATIONALE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9" name="Google Shape;689;p12"/>
          <p:cNvSpPr txBox="1"/>
          <p:nvPr/>
        </p:nvSpPr>
        <p:spPr>
          <a:xfrm>
            <a:off x="3498693" y="2890391"/>
            <a:ext cx="57961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GÉOGRAPHIE,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URBANISME, ENVIRONNEMENT, GEOMATIQUE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JOURNALISME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90" name="Google Shape;690;p12"/>
          <p:cNvSpPr txBox="1"/>
          <p:nvPr/>
        </p:nvSpPr>
        <p:spPr>
          <a:xfrm>
            <a:off x="0" y="6114547"/>
            <a:ext cx="72728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E2F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: </a:t>
            </a:r>
            <a:r>
              <a:rPr lang="fr-FR" sz="1800" b="1" i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b="1" i="0" u="none" strike="noStrike" cap="none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Philippe Allee philippe.allee@unilim.fr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1" name="Google Shape;691;p12"/>
          <p:cNvSpPr/>
          <p:nvPr/>
        </p:nvSpPr>
        <p:spPr>
          <a:xfrm>
            <a:off x="323542" y="3032956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692" name="Google Shape;692;p12"/>
          <p:cNvSpPr txBox="1"/>
          <p:nvPr/>
        </p:nvSpPr>
        <p:spPr>
          <a:xfrm>
            <a:off x="107532" y="6437692"/>
            <a:ext cx="2952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Association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/>
              <a:t>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géosphère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94" name="Google Shape;694;p12" descr="http://www.flsh.unilim.fr/wp-content/uploads/sites/9/2016/01/Geosphere_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6437694"/>
            <a:ext cx="473955" cy="42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91;p12">
            <a:extLst>
              <a:ext uri="{FF2B5EF4-FFF2-40B4-BE49-F238E27FC236}">
                <a16:creationId xmlns:a16="http://schemas.microsoft.com/office/drawing/2014/main" id="{33EEFF4C-9377-4187-B464-136A804221B4}"/>
              </a:ext>
            </a:extLst>
          </p:cNvPr>
          <p:cNvSpPr/>
          <p:nvPr/>
        </p:nvSpPr>
        <p:spPr>
          <a:xfrm>
            <a:off x="323542" y="4487846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Exemples d’insertion </a:t>
            </a:r>
            <a:endParaRPr dirty="0"/>
          </a:p>
        </p:txBody>
      </p:sp>
      <p:sp>
        <p:nvSpPr>
          <p:cNvPr id="15" name="Google Shape;347;p7">
            <a:extLst>
              <a:ext uri="{FF2B5EF4-FFF2-40B4-BE49-F238E27FC236}">
                <a16:creationId xmlns:a16="http://schemas.microsoft.com/office/drawing/2014/main" id="{598C4E4E-439A-45C8-9F44-FA27F4B45B23}"/>
              </a:ext>
            </a:extLst>
          </p:cNvPr>
          <p:cNvSpPr txBox="1"/>
          <p:nvPr/>
        </p:nvSpPr>
        <p:spPr>
          <a:xfrm>
            <a:off x="3347864" y="4290756"/>
            <a:ext cx="54295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Antoine :</a:t>
            </a: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chef de projet urbanisme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Marie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d’études projets éoliens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Raphaëlle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de mission tourisme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Mathieu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journaliste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Sylvain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chef d’entreprise environnementale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3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HISTOIRE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752" name="Google Shape;752;p13"/>
          <p:cNvSpPr/>
          <p:nvPr/>
        </p:nvSpPr>
        <p:spPr>
          <a:xfrm>
            <a:off x="374370" y="1052736"/>
            <a:ext cx="2304256" cy="504056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3"/>
          <p:cNvSpPr/>
          <p:nvPr/>
        </p:nvSpPr>
        <p:spPr>
          <a:xfrm>
            <a:off x="374370" y="2036946"/>
            <a:ext cx="2520280" cy="612067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754" name="Google Shape;754;p13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3"/>
          <p:cNvSpPr txBox="1"/>
          <p:nvPr/>
        </p:nvSpPr>
        <p:spPr>
          <a:xfrm>
            <a:off x="3554358" y="915907"/>
            <a:ext cx="47348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4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PÉRIODES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HISTORIQUES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ARTS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HUMANITÉS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6" name="Google Shape;756;p13"/>
          <p:cNvSpPr txBox="1"/>
          <p:nvPr/>
        </p:nvSpPr>
        <p:spPr>
          <a:xfrm>
            <a:off x="3554358" y="1872859"/>
            <a:ext cx="47584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RÉDACTIONNELLES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ANALYSE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SYNTHÈSE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7" name="Google Shape;757;p13"/>
          <p:cNvSpPr txBox="1"/>
          <p:nvPr/>
        </p:nvSpPr>
        <p:spPr>
          <a:xfrm>
            <a:off x="3554358" y="3059295"/>
            <a:ext cx="5613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HISTOIRE, EDITION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JOURNALISME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8" name="Google Shape;758;p13"/>
          <p:cNvSpPr txBox="1"/>
          <p:nvPr/>
        </p:nvSpPr>
        <p:spPr>
          <a:xfrm>
            <a:off x="116950" y="6039814"/>
            <a:ext cx="72728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E2F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 : </a:t>
            </a:r>
            <a:endParaRPr sz="1800" b="1" i="1" u="none" strike="noStrike" cap="none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E2F"/>
              </a:buClr>
              <a:buSzPts val="1800"/>
              <a:buFont typeface="Avenir"/>
              <a:buNone/>
            </a:pPr>
            <a:r>
              <a:rPr lang="fr-FR" sz="1800" b="1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Virgile CIREFICE  virgile.cirefice@unilim.fr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E2F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9" name="Google Shape;759;p13"/>
          <p:cNvSpPr/>
          <p:nvPr/>
        </p:nvSpPr>
        <p:spPr>
          <a:xfrm>
            <a:off x="374370" y="3025046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/>
          </a:p>
        </p:txBody>
      </p:sp>
      <p:sp>
        <p:nvSpPr>
          <p:cNvPr id="760" name="Google Shape;760;p13"/>
          <p:cNvSpPr txBox="1"/>
          <p:nvPr/>
        </p:nvSpPr>
        <p:spPr>
          <a:xfrm>
            <a:off x="3202686" y="6580812"/>
            <a:ext cx="312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Association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/>
              <a:t>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Table Ronde 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62" name="Google Shape;762;p13" descr="https://scontent-mrs1-1.xx.fbcdn.net/v/t1.0-1/p200x200/29025379_2113114015586458_2010313477876350976_n.jpg?_nc_cat=100&amp;_nc_ht=scontent-mrs1-1.xx&amp;oh=9a6881f204dbe167c3ca2dc867b42c5f&amp;oe=5CAF9DD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5386" y="6229926"/>
            <a:ext cx="721780" cy="593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91;p12">
            <a:extLst>
              <a:ext uri="{FF2B5EF4-FFF2-40B4-BE49-F238E27FC236}">
                <a16:creationId xmlns:a16="http://schemas.microsoft.com/office/drawing/2014/main" id="{F4F091A2-3161-4E24-A093-2965F02E12DC}"/>
              </a:ext>
            </a:extLst>
          </p:cNvPr>
          <p:cNvSpPr/>
          <p:nvPr/>
        </p:nvSpPr>
        <p:spPr>
          <a:xfrm>
            <a:off x="374370" y="4481102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Exemples d’insertion </a:t>
            </a:r>
            <a:endParaRPr dirty="0"/>
          </a:p>
        </p:txBody>
      </p:sp>
      <p:sp>
        <p:nvSpPr>
          <p:cNvPr id="16" name="Google Shape;347;p7">
            <a:extLst>
              <a:ext uri="{FF2B5EF4-FFF2-40B4-BE49-F238E27FC236}">
                <a16:creationId xmlns:a16="http://schemas.microsoft.com/office/drawing/2014/main" id="{1BBD38F1-D00C-4FD5-B64F-79E119B69B39}"/>
              </a:ext>
            </a:extLst>
          </p:cNvPr>
          <p:cNvSpPr txBox="1"/>
          <p:nvPr/>
        </p:nvSpPr>
        <p:spPr>
          <a:xfrm>
            <a:off x="3347864" y="4290756"/>
            <a:ext cx="54295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Julie :</a:t>
            </a: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animatrice du patrimoine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Dylan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professeur d’histoire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Stéphanie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journaliste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Dwaine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documentaliste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Pauline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professeure des écoles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4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</a:rPr>
              <a:t>LICENCE SOCIOLOGIE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16" name="Google Shape;816;p14"/>
          <p:cNvSpPr/>
          <p:nvPr/>
        </p:nvSpPr>
        <p:spPr>
          <a:xfrm>
            <a:off x="570849" y="1109991"/>
            <a:ext cx="2304256" cy="504056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4"/>
          <p:cNvSpPr/>
          <p:nvPr/>
        </p:nvSpPr>
        <p:spPr>
          <a:xfrm>
            <a:off x="539552" y="2118052"/>
            <a:ext cx="2520280" cy="612067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818" name="Google Shape;818;p14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4"/>
          <p:cNvSpPr txBox="1"/>
          <p:nvPr/>
        </p:nvSpPr>
        <p:spPr>
          <a:xfrm>
            <a:off x="3576547" y="1050362"/>
            <a:ext cx="538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SOCIOLOGIE  TRAVAIL FAMILLE RELIGION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ENQUÊTES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ANTHROPOLOGIE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0" name="Google Shape;820;p14"/>
          <p:cNvSpPr txBox="1"/>
          <p:nvPr/>
        </p:nvSpPr>
        <p:spPr>
          <a:xfrm>
            <a:off x="46693" y="6068475"/>
            <a:ext cx="76933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E2F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: </a:t>
            </a:r>
            <a:r>
              <a:rPr lang="fr-FR" sz="1800" b="1" i="0" u="none" strike="noStrike" cap="none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Martin THIBAULT  marti</a:t>
            </a:r>
            <a:r>
              <a:rPr lang="fr-FR" sz="1800" b="1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r>
              <a:rPr lang="fr-FR" sz="1800" b="1" i="0" u="none" strike="noStrike" cap="none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.thibault@unilim.fr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97E2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b="1" i="0" u="none" strike="noStrike" cap="none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venir"/>
              <a:buNone/>
            </a:pPr>
            <a:r>
              <a:rPr lang="fr-FR" sz="1800" b="1" i="0" u="none" strike="noStrike" cap="none" dirty="0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800" b="1" i="0" u="none" strike="noStrike" cap="none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21" name="Google Shape;821;p14"/>
          <p:cNvSpPr/>
          <p:nvPr/>
        </p:nvSpPr>
        <p:spPr>
          <a:xfrm>
            <a:off x="539552" y="3259278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822" name="Google Shape;822;p14"/>
          <p:cNvSpPr txBox="1"/>
          <p:nvPr/>
        </p:nvSpPr>
        <p:spPr>
          <a:xfrm>
            <a:off x="0" y="6397764"/>
            <a:ext cx="2616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Association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LOGOS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4" name="Google Shape;824;p14"/>
          <p:cNvSpPr txBox="1"/>
          <p:nvPr/>
        </p:nvSpPr>
        <p:spPr>
          <a:xfrm>
            <a:off x="3576547" y="2079355"/>
            <a:ext cx="47584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SENS OBSERVATION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TRAVAIL EN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ÉQUIPE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ANALYSE STATISTIQUES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5" name="Google Shape;825;p14"/>
          <p:cNvSpPr txBox="1"/>
          <p:nvPr/>
        </p:nvSpPr>
        <p:spPr>
          <a:xfrm>
            <a:off x="3576547" y="3097753"/>
            <a:ext cx="57961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GÉOGRAPHIE,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URBANISME, ENVIRONNEMENT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JOURNALISME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826" name="Google Shape;8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832" y="6397764"/>
            <a:ext cx="480918" cy="4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91;p12">
            <a:extLst>
              <a:ext uri="{FF2B5EF4-FFF2-40B4-BE49-F238E27FC236}">
                <a16:creationId xmlns:a16="http://schemas.microsoft.com/office/drawing/2014/main" id="{FE103B1D-C5A3-4223-93B6-6291A519750A}"/>
              </a:ext>
            </a:extLst>
          </p:cNvPr>
          <p:cNvSpPr/>
          <p:nvPr/>
        </p:nvSpPr>
        <p:spPr>
          <a:xfrm>
            <a:off x="570849" y="4715699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Exemples d’insertion </a:t>
            </a:r>
            <a:endParaRPr dirty="0"/>
          </a:p>
        </p:txBody>
      </p:sp>
      <p:sp>
        <p:nvSpPr>
          <p:cNvPr id="16" name="Google Shape;347;p7">
            <a:extLst>
              <a:ext uri="{FF2B5EF4-FFF2-40B4-BE49-F238E27FC236}">
                <a16:creationId xmlns:a16="http://schemas.microsoft.com/office/drawing/2014/main" id="{9F442D05-055C-4F93-ACE7-6762EE73B4A1}"/>
              </a:ext>
            </a:extLst>
          </p:cNvPr>
          <p:cNvSpPr txBox="1"/>
          <p:nvPr/>
        </p:nvSpPr>
        <p:spPr>
          <a:xfrm>
            <a:off x="3531649" y="4383079"/>
            <a:ext cx="54295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Pierre  :</a:t>
            </a: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rédacteur en chef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Aurélie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d’orientation et d’insertion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Damien 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attaché parlementaire /député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Anaïs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médiatrice culturelle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Chloé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d’enquête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5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lt1"/>
                </a:solidFill>
              </a:rPr>
              <a:t>LICENCE SCIENCES DE L'ÉDUCATION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74" name="Google Shape;874;p15"/>
          <p:cNvSpPr/>
          <p:nvPr/>
        </p:nvSpPr>
        <p:spPr>
          <a:xfrm>
            <a:off x="510479" y="1115875"/>
            <a:ext cx="2304256" cy="504056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5"/>
          <p:cNvSpPr/>
          <p:nvPr/>
        </p:nvSpPr>
        <p:spPr>
          <a:xfrm>
            <a:off x="510479" y="2135019"/>
            <a:ext cx="2520280" cy="612067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876" name="Google Shape;876;p15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5"/>
          <p:cNvSpPr txBox="1"/>
          <p:nvPr/>
        </p:nvSpPr>
        <p:spPr>
          <a:xfrm>
            <a:off x="3530744" y="1041862"/>
            <a:ext cx="47348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EDUCATION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PÉDAGOGIE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MÉDIATION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SOCIALE 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8" name="Google Shape;878;p15"/>
          <p:cNvSpPr txBox="1"/>
          <p:nvPr/>
        </p:nvSpPr>
        <p:spPr>
          <a:xfrm>
            <a:off x="3530744" y="2025555"/>
            <a:ext cx="49296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SENS OBSERVATION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TRAVAIL COLLABORATIF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OBSERVATION ET ANALYSE PRATIQUES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9" name="Google Shape;879;p15"/>
          <p:cNvSpPr txBox="1"/>
          <p:nvPr/>
        </p:nvSpPr>
        <p:spPr>
          <a:xfrm>
            <a:off x="3530744" y="3255880"/>
            <a:ext cx="5613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SCIENCES HUMAINES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ET </a:t>
            </a: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ÉDUCATION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b="1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DU SOCIAL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0" name="Google Shape;880;p15"/>
          <p:cNvSpPr txBox="1"/>
          <p:nvPr/>
        </p:nvSpPr>
        <p:spPr>
          <a:xfrm>
            <a:off x="247238" y="6107693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E2F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: </a:t>
            </a:r>
            <a:endParaRPr sz="1800" b="1" i="1" u="none" strike="noStrike" cap="none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1" name="Google Shape;881;p15"/>
          <p:cNvSpPr/>
          <p:nvPr/>
        </p:nvSpPr>
        <p:spPr>
          <a:xfrm>
            <a:off x="510479" y="3197750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882" name="Google Shape;882;p15"/>
          <p:cNvSpPr txBox="1"/>
          <p:nvPr/>
        </p:nvSpPr>
        <p:spPr>
          <a:xfrm>
            <a:off x="247238" y="6498613"/>
            <a:ext cx="43247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Association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dirty="0"/>
              <a:t> </a:t>
            </a:r>
            <a:r>
              <a:rPr lang="fr-FR" sz="1600" b="1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AESE </a:t>
            </a:r>
            <a:endParaRPr sz="1600" b="1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4" name="Google Shape;884;p15"/>
          <p:cNvSpPr/>
          <p:nvPr/>
        </p:nvSpPr>
        <p:spPr>
          <a:xfrm>
            <a:off x="2887146" y="6106817"/>
            <a:ext cx="5490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797E2F"/>
                </a:solidFill>
                <a:latin typeface="Avenir"/>
                <a:ea typeface="Avenir"/>
                <a:cs typeface="Avenir"/>
                <a:sym typeface="Avenir"/>
              </a:rPr>
              <a:t>Laurie SOMPAYRAC laurie.sompayrac@unilim.fr </a:t>
            </a:r>
            <a:endParaRPr sz="1800" b="1" i="0" u="none" strike="noStrike" cap="none" dirty="0">
              <a:solidFill>
                <a:srgbClr val="797E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5" name="Google Shape;885;p15"/>
          <p:cNvPicPr preferRelativeResize="0"/>
          <p:nvPr/>
        </p:nvPicPr>
        <p:blipFill rotWithShape="1">
          <a:blip r:embed="rId3">
            <a:alphaModFix/>
          </a:blip>
          <a:srcRect l="8880" t="19807" r="8358"/>
          <a:stretch/>
        </p:blipFill>
        <p:spPr>
          <a:xfrm>
            <a:off x="3688553" y="6485230"/>
            <a:ext cx="390177" cy="46089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91;p12">
            <a:extLst>
              <a:ext uri="{FF2B5EF4-FFF2-40B4-BE49-F238E27FC236}">
                <a16:creationId xmlns:a16="http://schemas.microsoft.com/office/drawing/2014/main" id="{E2D9C99B-81F1-4F78-B602-096B07C48079}"/>
              </a:ext>
            </a:extLst>
          </p:cNvPr>
          <p:cNvSpPr/>
          <p:nvPr/>
        </p:nvSpPr>
        <p:spPr>
          <a:xfrm>
            <a:off x="510479" y="4700805"/>
            <a:ext cx="2520280" cy="79208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5154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Exemples d’insertion </a:t>
            </a:r>
            <a:endParaRPr dirty="0"/>
          </a:p>
        </p:txBody>
      </p:sp>
      <p:sp>
        <p:nvSpPr>
          <p:cNvPr id="16" name="Google Shape;347;p7">
            <a:extLst>
              <a:ext uri="{FF2B5EF4-FFF2-40B4-BE49-F238E27FC236}">
                <a16:creationId xmlns:a16="http://schemas.microsoft.com/office/drawing/2014/main" id="{BFAFE79F-06CB-42A1-BE46-CA919DC3811B}"/>
              </a:ext>
            </a:extLst>
          </p:cNvPr>
          <p:cNvSpPr txBox="1"/>
          <p:nvPr/>
        </p:nvSpPr>
        <p:spPr>
          <a:xfrm>
            <a:off x="3531649" y="4383079"/>
            <a:ext cx="54295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Claire  :</a:t>
            </a:r>
            <a:r>
              <a:rPr lang="fr-FR" sz="1800" dirty="0">
                <a:solidFill>
                  <a:srgbClr val="31859B"/>
                </a:solidFill>
                <a:latin typeface="Avenir"/>
                <a:sym typeface="Lucida Sans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ingénieure pédagogique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Aurélie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de mission inclusion numérique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Léa 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CPE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Maité 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Chargée d’insertion en mission locale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Avenir"/>
                <a:sym typeface="Lucida Sans"/>
              </a:rPr>
              <a:t>Chloé : </a:t>
            </a:r>
            <a:r>
              <a:rPr lang="fr-FR" sz="1800" dirty="0">
                <a:solidFill>
                  <a:schemeClr val="tx1"/>
                </a:solidFill>
                <a:latin typeface="Avenir"/>
                <a:sym typeface="Lucida Sans"/>
              </a:rPr>
              <a:t>professeure des écoles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Organisation de l’année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</p:spPr>
        <p:txBody>
          <a:bodyPr/>
          <a:lstStyle/>
          <a:p>
            <a:r>
              <a:t>Organisation de l’année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CCE87D-E58A-45B7-9F19-EB096DD0A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939460"/>
            <a:ext cx="8869013" cy="3410426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6B00F41-DF2A-4CC1-882B-9F50567CA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67899"/>
              </p:ext>
            </p:extLst>
          </p:nvPr>
        </p:nvGraphicFramePr>
        <p:xfrm>
          <a:off x="1272209" y="4452731"/>
          <a:ext cx="6599581" cy="23059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27689">
                  <a:extLst>
                    <a:ext uri="{9D8B030D-6E8A-4147-A177-3AD203B41FA5}">
                      <a16:colId xmlns:a16="http://schemas.microsoft.com/office/drawing/2014/main" val="918887354"/>
                    </a:ext>
                  </a:extLst>
                </a:gridCol>
                <a:gridCol w="3171892">
                  <a:extLst>
                    <a:ext uri="{9D8B030D-6E8A-4147-A177-3AD203B41FA5}">
                      <a16:colId xmlns:a16="http://schemas.microsoft.com/office/drawing/2014/main" val="551919447"/>
                    </a:ext>
                  </a:extLst>
                </a:gridCol>
              </a:tblGrid>
              <a:tr h="4267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1er semestre </a:t>
                      </a:r>
                      <a:endParaRPr lang="fr-FR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2ème semestre </a:t>
                      </a:r>
                      <a:endParaRPr lang="fr-FR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974647"/>
                  </a:ext>
                </a:extLst>
              </a:tr>
              <a:tr h="5690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Début septembre :                                                               Réunions de rentrée </a:t>
                      </a:r>
                      <a:endParaRPr lang="fr-FR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Fin janvier :                                                                      Début du 2nd semestre </a:t>
                      </a:r>
                      <a:endParaRPr lang="fr-FR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13436"/>
                  </a:ext>
                </a:extLst>
              </a:tr>
              <a:tr h="5819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Début des cours </a:t>
                      </a:r>
                      <a:endParaRPr lang="fr-FR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Mi-mai :                                                                            Début des examens du 2nd semestre </a:t>
                      </a:r>
                      <a:endParaRPr lang="fr-FR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41452"/>
                  </a:ext>
                </a:extLst>
              </a:tr>
              <a:tr h="5690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Fin décembre - début janvier                                            Examens du 1er semestre </a:t>
                      </a:r>
                      <a:endParaRPr lang="fr-FR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Mi-juin :                                                                        Seconde session d'examens </a:t>
                      </a:r>
                      <a:endParaRPr lang="fr-FR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14416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3"/>
          <p:cNvCxnSpPr/>
          <p:nvPr/>
        </p:nvCxnSpPr>
        <p:spPr>
          <a:xfrm rot="-5400000" flipH="1">
            <a:off x="4258425" y="835863"/>
            <a:ext cx="792300" cy="412800"/>
          </a:xfrm>
          <a:prstGeom prst="bentConnector2">
            <a:avLst/>
          </a:prstGeom>
          <a:noFill/>
          <a:ln>
            <a:noFill/>
          </a:ln>
        </p:spPr>
      </p:cxnSp>
      <p:cxnSp>
        <p:nvCxnSpPr>
          <p:cNvPr id="286" name="Google Shape;286;p3"/>
          <p:cNvCxnSpPr/>
          <p:nvPr/>
        </p:nvCxnSpPr>
        <p:spPr>
          <a:xfrm flipH="1">
            <a:off x="1115736" y="836712"/>
            <a:ext cx="1080000" cy="504000"/>
          </a:xfrm>
          <a:prstGeom prst="bentConnector3">
            <a:avLst>
              <a:gd name="adj1" fmla="val 50006"/>
            </a:avLst>
          </a:prstGeom>
          <a:noFill/>
          <a:ln>
            <a:noFill/>
          </a:ln>
        </p:spPr>
      </p:cxnSp>
      <p:cxnSp>
        <p:nvCxnSpPr>
          <p:cNvPr id="287" name="Google Shape;287;p3"/>
          <p:cNvCxnSpPr/>
          <p:nvPr/>
        </p:nvCxnSpPr>
        <p:spPr>
          <a:xfrm>
            <a:off x="5578325" y="2496081"/>
            <a:ext cx="914400" cy="9144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88" name="Google Shape;288;p3"/>
          <p:cNvSpPr txBox="1"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/>
              <a:t>Des formations de bac+3 au bac +8 </a:t>
            </a:r>
            <a:endParaRPr sz="4000" dirty="0"/>
          </a:p>
        </p:txBody>
      </p:sp>
      <p:sp>
        <p:nvSpPr>
          <p:cNvPr id="290" name="Google Shape;290;p3"/>
          <p:cNvSpPr/>
          <p:nvPr/>
        </p:nvSpPr>
        <p:spPr>
          <a:xfrm>
            <a:off x="1127650" y="5293975"/>
            <a:ext cx="6431400" cy="434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LICENCE 1ère ANNÉE </a:t>
            </a:r>
            <a:endParaRPr/>
          </a:p>
        </p:txBody>
      </p:sp>
      <p:sp>
        <p:nvSpPr>
          <p:cNvPr id="291" name="Google Shape;291;p3"/>
          <p:cNvSpPr/>
          <p:nvPr/>
        </p:nvSpPr>
        <p:spPr>
          <a:xfrm>
            <a:off x="1127650" y="4335250"/>
            <a:ext cx="3135000" cy="434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LICENCE 3ème ANNÉE 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1127650" y="4814613"/>
            <a:ext cx="6431400" cy="434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LICENCE 2ème ANNÉE</a:t>
            </a:r>
            <a:endParaRPr/>
          </a:p>
        </p:txBody>
      </p:sp>
      <p:sp>
        <p:nvSpPr>
          <p:cNvPr id="293" name="Google Shape;293;p3"/>
          <p:cNvSpPr txBox="1"/>
          <p:nvPr/>
        </p:nvSpPr>
        <p:spPr>
          <a:xfrm rot="-5400000">
            <a:off x="290250" y="4828525"/>
            <a:ext cx="12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LICENCE</a:t>
            </a:r>
            <a:endParaRPr b="1"/>
          </a:p>
        </p:txBody>
      </p:sp>
      <p:sp>
        <p:nvSpPr>
          <p:cNvPr id="294" name="Google Shape;294;p3"/>
          <p:cNvSpPr/>
          <p:nvPr/>
        </p:nvSpPr>
        <p:spPr>
          <a:xfrm rot="-5400000">
            <a:off x="4203600" y="4114750"/>
            <a:ext cx="279600" cy="16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"/>
          <p:cNvSpPr/>
          <p:nvPr/>
        </p:nvSpPr>
        <p:spPr>
          <a:xfrm>
            <a:off x="2194050" y="3565676"/>
            <a:ext cx="4298700" cy="43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MASTER 1ère ANNÉE </a:t>
            </a:r>
            <a:endParaRPr/>
          </a:p>
        </p:txBody>
      </p:sp>
      <p:sp>
        <p:nvSpPr>
          <p:cNvPr id="296" name="Google Shape;296;p3"/>
          <p:cNvSpPr/>
          <p:nvPr/>
        </p:nvSpPr>
        <p:spPr>
          <a:xfrm>
            <a:off x="2194000" y="3089200"/>
            <a:ext cx="4298700" cy="43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MASTER 2ème ANNÉE</a:t>
            </a:r>
            <a:endParaRPr/>
          </a:p>
        </p:txBody>
      </p:sp>
      <p:sp>
        <p:nvSpPr>
          <p:cNvPr id="297" name="Google Shape;297;p3"/>
          <p:cNvSpPr/>
          <p:nvPr/>
        </p:nvSpPr>
        <p:spPr>
          <a:xfrm rot="-5400000">
            <a:off x="4203600" y="2826325"/>
            <a:ext cx="279600" cy="16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"/>
          <p:cNvSpPr/>
          <p:nvPr/>
        </p:nvSpPr>
        <p:spPr>
          <a:xfrm>
            <a:off x="2974925" y="2260748"/>
            <a:ext cx="2736900" cy="434100"/>
          </a:xfrm>
          <a:prstGeom prst="rect">
            <a:avLst/>
          </a:prstGeom>
          <a:solidFill>
            <a:srgbClr val="C8ACA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DOCTORAT 1ère ANNÉE </a:t>
            </a:r>
            <a:endParaRPr/>
          </a:p>
        </p:txBody>
      </p:sp>
      <p:sp>
        <p:nvSpPr>
          <p:cNvPr id="299" name="Google Shape;299;p3"/>
          <p:cNvSpPr/>
          <p:nvPr/>
        </p:nvSpPr>
        <p:spPr>
          <a:xfrm>
            <a:off x="2974925" y="1784575"/>
            <a:ext cx="2736900" cy="434100"/>
          </a:xfrm>
          <a:prstGeom prst="rect">
            <a:avLst/>
          </a:prstGeom>
          <a:solidFill>
            <a:srgbClr val="C8ACA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DOCTORAT 2ème ANNÉE</a:t>
            </a:r>
            <a:endParaRPr/>
          </a:p>
        </p:txBody>
      </p:sp>
      <p:sp>
        <p:nvSpPr>
          <p:cNvPr id="300" name="Google Shape;300;p3"/>
          <p:cNvSpPr/>
          <p:nvPr/>
        </p:nvSpPr>
        <p:spPr>
          <a:xfrm>
            <a:off x="2974925" y="1308390"/>
            <a:ext cx="2736900" cy="434100"/>
          </a:xfrm>
          <a:prstGeom prst="rect">
            <a:avLst/>
          </a:prstGeom>
          <a:solidFill>
            <a:srgbClr val="C8ACA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DOCTORAT 3ème ANNÉE</a:t>
            </a:r>
            <a:endParaRPr/>
          </a:p>
        </p:txBody>
      </p:sp>
      <p:sp>
        <p:nvSpPr>
          <p:cNvPr id="301" name="Google Shape;301;p3"/>
          <p:cNvSpPr txBox="1"/>
          <p:nvPr/>
        </p:nvSpPr>
        <p:spPr>
          <a:xfrm rot="-5400000">
            <a:off x="2026950" y="1801675"/>
            <a:ext cx="140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DOCTORAT</a:t>
            </a:r>
            <a:endParaRPr b="1"/>
          </a:p>
        </p:txBody>
      </p:sp>
      <p:sp>
        <p:nvSpPr>
          <p:cNvPr id="302" name="Google Shape;302;p3"/>
          <p:cNvSpPr txBox="1"/>
          <p:nvPr/>
        </p:nvSpPr>
        <p:spPr>
          <a:xfrm rot="-5400000">
            <a:off x="1445550" y="3361150"/>
            <a:ext cx="104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MASTER</a:t>
            </a:r>
            <a:endParaRPr b="1"/>
          </a:p>
        </p:txBody>
      </p:sp>
      <p:sp>
        <p:nvSpPr>
          <p:cNvPr id="303" name="Google Shape;303;p3"/>
          <p:cNvSpPr/>
          <p:nvPr/>
        </p:nvSpPr>
        <p:spPr>
          <a:xfrm>
            <a:off x="4424100" y="4335225"/>
            <a:ext cx="3135000" cy="43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LICENCE PRO à partir de la 3ème ANNÉE </a:t>
            </a:r>
            <a:endParaRPr/>
          </a:p>
        </p:txBody>
      </p:sp>
      <p:sp>
        <p:nvSpPr>
          <p:cNvPr id="304" name="Google Shape;304;p3"/>
          <p:cNvSpPr/>
          <p:nvPr/>
        </p:nvSpPr>
        <p:spPr>
          <a:xfrm>
            <a:off x="509925" y="6051550"/>
            <a:ext cx="7659300" cy="4341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BAC</a:t>
            </a:r>
            <a:endParaRPr/>
          </a:p>
        </p:txBody>
      </p:sp>
      <p:sp>
        <p:nvSpPr>
          <p:cNvPr id="305" name="Google Shape;305;p3"/>
          <p:cNvSpPr txBox="1"/>
          <p:nvPr/>
        </p:nvSpPr>
        <p:spPr>
          <a:xfrm>
            <a:off x="7547125" y="4352200"/>
            <a:ext cx="108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/>
              <a:t>BAC + 3</a:t>
            </a:r>
            <a:endParaRPr sz="1600" b="1"/>
          </a:p>
        </p:txBody>
      </p:sp>
      <p:sp>
        <p:nvSpPr>
          <p:cNvPr id="306" name="Google Shape;306;p3"/>
          <p:cNvSpPr txBox="1"/>
          <p:nvPr/>
        </p:nvSpPr>
        <p:spPr>
          <a:xfrm>
            <a:off x="6492700" y="3098988"/>
            <a:ext cx="108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/>
              <a:t>BAC + 5</a:t>
            </a:r>
            <a:endParaRPr sz="1600" b="1"/>
          </a:p>
        </p:txBody>
      </p:sp>
      <p:sp>
        <p:nvSpPr>
          <p:cNvPr id="307" name="Google Shape;307;p3"/>
          <p:cNvSpPr txBox="1"/>
          <p:nvPr/>
        </p:nvSpPr>
        <p:spPr>
          <a:xfrm>
            <a:off x="5711825" y="1325350"/>
            <a:ext cx="108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/>
              <a:t>BAC + 8</a:t>
            </a:r>
            <a:endParaRPr sz="1600" b="1"/>
          </a:p>
        </p:txBody>
      </p:sp>
      <p:sp>
        <p:nvSpPr>
          <p:cNvPr id="308" name="Google Shape;308;p3"/>
          <p:cNvSpPr/>
          <p:nvPr/>
        </p:nvSpPr>
        <p:spPr>
          <a:xfrm rot="-5400000">
            <a:off x="4203600" y="5809113"/>
            <a:ext cx="279600" cy="16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’est-ce qu’une faculté ?">
            <a:extLst>
              <a:ext uri="{FF2B5EF4-FFF2-40B4-BE49-F238E27FC236}">
                <a16:creationId xmlns:a16="http://schemas.microsoft.com/office/drawing/2014/main" id="{049F9255-2181-46BA-A831-EEF673D52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9937"/>
            <a:ext cx="8686800" cy="8366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sz="5400" dirty="0"/>
              <a:t>Venez nous rencontrer </a:t>
            </a:r>
            <a:endParaRPr sz="5400" dirty="0"/>
          </a:p>
        </p:txBody>
      </p:sp>
      <p:sp>
        <p:nvSpPr>
          <p:cNvPr id="5" name="Google Shape;958;p18">
            <a:extLst>
              <a:ext uri="{FF2B5EF4-FFF2-40B4-BE49-F238E27FC236}">
                <a16:creationId xmlns:a16="http://schemas.microsoft.com/office/drawing/2014/main" id="{5561E7E7-9AD2-439C-BAD6-0A98587E16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65018"/>
            <a:ext cx="9144000" cy="594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000" dirty="0"/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Salon Post Bac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Limoges 14 et 15 novembre 2025  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Journée Portes Ouvertes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Samedi 31 janvier 2026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 « immersion » pour les terminales : 	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jeudi 5 février, lundi 9 février,  jeudi 12 février, jeudi 	26 février, lundi 2 mars 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votre lycée sur demande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Immersion de groupe par classe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demande  </a:t>
            </a: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:cecile.lapeyre@unilim.fr</a:t>
            </a:r>
          </a:p>
          <a:p>
            <a:r>
              <a:rPr lang="fr-FR" dirty="0"/>
              <a:t>	     			       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1694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0213B6-DA01-409A-9956-698364E7C8D3}"/>
              </a:ext>
            </a:extLst>
          </p:cNvPr>
          <p:cNvSpPr txBox="1"/>
          <p:nvPr/>
        </p:nvSpPr>
        <p:spPr>
          <a:xfrm>
            <a:off x="397164" y="4380092"/>
            <a:ext cx="8451272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Retrouvez toutes les informations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sur </a:t>
            </a: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www.flsh.unilim.fr</a:t>
            </a: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3111C9-FB6A-473C-9271-D3D991D8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9" y="5736415"/>
            <a:ext cx="718842" cy="3642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63B520-5C76-4BB6-8B9E-A9683530E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99" y="1485220"/>
            <a:ext cx="3965802" cy="26438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</p:spPr>
        <p:txBody>
          <a:bodyPr/>
          <a:lstStyle/>
          <a:p>
            <a:r>
              <a:rPr sz="4000" dirty="0"/>
              <a:t>Une </a:t>
            </a:r>
            <a:r>
              <a:rPr sz="4000" dirty="0" err="1"/>
              <a:t>offre</a:t>
            </a:r>
            <a:r>
              <a:rPr sz="4000" dirty="0"/>
              <a:t> </a:t>
            </a:r>
            <a:r>
              <a:rPr sz="4000" dirty="0" err="1"/>
              <a:t>pédagogique</a:t>
            </a:r>
            <a:r>
              <a:rPr sz="4000" dirty="0"/>
              <a:t> </a:t>
            </a:r>
            <a:r>
              <a:rPr sz="4000" dirty="0" err="1"/>
              <a:t>variée</a:t>
            </a:r>
            <a:endParaRPr sz="4000" dirty="0"/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274782" y="957044"/>
            <a:ext cx="8594436" cy="4943912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31800" algn="l"/>
              </a:tabLst>
            </a:pPr>
            <a:r>
              <a:rPr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</a:t>
            </a:r>
            <a:r>
              <a:rPr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diplômes</a:t>
            </a:r>
            <a:r>
              <a:rPr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Licence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tabLst>
                <a:tab pos="431800" algn="l"/>
              </a:tabLst>
            </a:pPr>
            <a:r>
              <a:rPr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</a:t>
            </a:r>
            <a:r>
              <a:rPr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diplômes</a:t>
            </a:r>
            <a:r>
              <a:rPr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Master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secteurs</a:t>
            </a:r>
            <a:r>
              <a:rPr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formation</a:t>
            </a:r>
          </a:p>
        </p:txBody>
      </p:sp>
      <p:grpSp>
        <p:nvGrpSpPr>
          <p:cNvPr id="359" name="Group 359"/>
          <p:cNvGrpSpPr/>
          <p:nvPr/>
        </p:nvGrpSpPr>
        <p:grpSpPr>
          <a:xfrm>
            <a:off x="1819993" y="3429000"/>
            <a:ext cx="5504013" cy="2878863"/>
            <a:chOff x="-2" y="-1"/>
            <a:chExt cx="4260160" cy="2154979"/>
          </a:xfrm>
        </p:grpSpPr>
        <p:grpSp>
          <p:nvGrpSpPr>
            <p:cNvPr id="352" name="Group 352"/>
            <p:cNvGrpSpPr/>
            <p:nvPr/>
          </p:nvGrpSpPr>
          <p:grpSpPr>
            <a:xfrm>
              <a:off x="-2" y="-1"/>
              <a:ext cx="4248480" cy="532237"/>
              <a:chOff x="-1" y="0"/>
              <a:chExt cx="4248478" cy="532235"/>
            </a:xfrm>
          </p:grpSpPr>
          <p:sp>
            <p:nvSpPr>
              <p:cNvPr id="350" name="Shape 350"/>
              <p:cNvSpPr/>
              <p:nvPr/>
            </p:nvSpPr>
            <p:spPr>
              <a:xfrm>
                <a:off x="-1" y="0"/>
                <a:ext cx="4248478" cy="532235"/>
              </a:xfrm>
              <a:prstGeom prst="roundRect">
                <a:avLst>
                  <a:gd name="adj" fmla="val 7500"/>
                </a:avLst>
              </a:prstGeom>
              <a:solidFill>
                <a:srgbClr val="A2A93F"/>
              </a:solidFill>
              <a:ln w="25400" cap="flat">
                <a:solidFill>
                  <a:srgbClr val="E4E7C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11679" y="47252"/>
                <a:ext cx="4225117" cy="437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algn="ctr"/>
                <a:r>
                  <a:rPr lang="fr-FR" sz="3200" b="1" dirty="0"/>
                  <a:t>LETTRES</a:t>
                </a:r>
                <a:endParaRPr sz="3200" b="1" dirty="0"/>
              </a:p>
            </p:txBody>
          </p:sp>
        </p:grpSp>
        <p:grpSp>
          <p:nvGrpSpPr>
            <p:cNvPr id="355" name="Group 355"/>
            <p:cNvGrpSpPr/>
            <p:nvPr/>
          </p:nvGrpSpPr>
          <p:grpSpPr>
            <a:xfrm>
              <a:off x="11678" y="615542"/>
              <a:ext cx="4248480" cy="532236"/>
              <a:chOff x="11679" y="-1660"/>
              <a:chExt cx="4248478" cy="532235"/>
            </a:xfrm>
          </p:grpSpPr>
          <p:sp>
            <p:nvSpPr>
              <p:cNvPr id="353" name="Shape 353"/>
              <p:cNvSpPr/>
              <p:nvPr/>
            </p:nvSpPr>
            <p:spPr>
              <a:xfrm>
                <a:off x="11679" y="-1660"/>
                <a:ext cx="4248478" cy="532235"/>
              </a:xfrm>
              <a:prstGeom prst="roundRect">
                <a:avLst>
                  <a:gd name="adj" fmla="val 7500"/>
                </a:avLst>
              </a:prstGeom>
              <a:solidFill>
                <a:srgbClr val="A2A93F"/>
              </a:solidFill>
              <a:ln w="25400" cap="flat">
                <a:solidFill>
                  <a:srgbClr val="E4E7C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11679" y="47252"/>
                <a:ext cx="4225117" cy="437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fr-FR" sz="3200" b="1" dirty="0"/>
                  <a:t>LANGUES </a:t>
                </a:r>
                <a:endParaRPr sz="3200" b="1" dirty="0"/>
              </a:p>
            </p:txBody>
          </p:sp>
        </p:grpSp>
        <p:grpSp>
          <p:nvGrpSpPr>
            <p:cNvPr id="358" name="Group 358"/>
            <p:cNvGrpSpPr/>
            <p:nvPr/>
          </p:nvGrpSpPr>
          <p:grpSpPr>
            <a:xfrm>
              <a:off x="-2" y="1234403"/>
              <a:ext cx="4260160" cy="920575"/>
              <a:chOff x="-1" y="-1"/>
              <a:chExt cx="4260158" cy="920574"/>
            </a:xfrm>
          </p:grpSpPr>
          <p:sp>
            <p:nvSpPr>
              <p:cNvPr id="356" name="Shape 356"/>
              <p:cNvSpPr/>
              <p:nvPr/>
            </p:nvSpPr>
            <p:spPr>
              <a:xfrm>
                <a:off x="-1" y="-1"/>
                <a:ext cx="4248478" cy="920574"/>
              </a:xfrm>
              <a:prstGeom prst="roundRect">
                <a:avLst>
                  <a:gd name="adj" fmla="val 7500"/>
                </a:avLst>
              </a:prstGeom>
              <a:solidFill>
                <a:srgbClr val="A2A93F"/>
              </a:solidFill>
              <a:ln w="25400" cap="flat">
                <a:solidFill>
                  <a:srgbClr val="E4E7C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35040" y="41555"/>
                <a:ext cx="4225117" cy="8063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fr-FR" sz="3200" b="1" dirty="0"/>
                  <a:t>SCIENCES HUMAINES ET SOCIALES </a:t>
                </a:r>
                <a:endParaRPr sz="32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’est-ce qu’une faculté ?">
            <a:extLst>
              <a:ext uri="{FF2B5EF4-FFF2-40B4-BE49-F238E27FC236}">
                <a16:creationId xmlns:a16="http://schemas.microsoft.com/office/drawing/2014/main" id="{049F9255-2181-46BA-A831-EEF673D52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9937"/>
            <a:ext cx="8686800" cy="836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dirty="0"/>
              <a:t>Les différentes licences </a:t>
            </a:r>
            <a:endParaRPr sz="4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542B93-9E2C-4DEF-9F7F-73D8D345E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" r="9999"/>
          <a:stretch/>
        </p:blipFill>
        <p:spPr>
          <a:xfrm>
            <a:off x="78509" y="900567"/>
            <a:ext cx="8986982" cy="6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45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xfrm>
            <a:off x="0" y="-27384"/>
            <a:ext cx="8686800" cy="8366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Spécialisation progressive en Licence </a:t>
            </a:r>
            <a:endParaRPr dirty="0"/>
          </a:p>
        </p:txBody>
      </p:sp>
      <p:sp>
        <p:nvSpPr>
          <p:cNvPr id="378" name="Shape 378"/>
          <p:cNvSpPr/>
          <p:nvPr/>
        </p:nvSpPr>
        <p:spPr>
          <a:xfrm>
            <a:off x="89756" y="1010142"/>
            <a:ext cx="8964488" cy="5970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Ouverture disciplinaire en 1</a:t>
            </a:r>
            <a:r>
              <a:rPr lang="fr-FR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ère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2</a:t>
            </a:r>
            <a:r>
              <a:rPr lang="fr-FR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année 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faciliter les réorientations à la fin des semestres </a:t>
            </a:r>
          </a:p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Création de parcours de spécialité en 3</a:t>
            </a:r>
            <a:r>
              <a:rPr lang="fr-FR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année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assurer le continuum licences masters</a:t>
            </a:r>
          </a:p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Renforcement de l’ouverture internationale et  de la diversité linguistique </a:t>
            </a:r>
          </a:p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Lien formation / recherche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2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 399"/>
          <p:cNvGrpSpPr/>
          <p:nvPr/>
        </p:nvGrpSpPr>
        <p:grpSpPr>
          <a:xfrm>
            <a:off x="912940" y="940561"/>
            <a:ext cx="7703132" cy="414302"/>
            <a:chOff x="-2" y="-1"/>
            <a:chExt cx="7703130" cy="414301"/>
          </a:xfrm>
        </p:grpSpPr>
        <p:sp>
          <p:nvSpPr>
            <p:cNvPr id="397" name="Shape 397"/>
            <p:cNvSpPr/>
            <p:nvPr/>
          </p:nvSpPr>
          <p:spPr>
            <a:xfrm>
              <a:off x="-2" y="-1"/>
              <a:ext cx="7703130" cy="4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87" y="0"/>
                    <a:pt x="194" y="0"/>
                  </a:cubicBezTo>
                  <a:lnTo>
                    <a:pt x="21406" y="0"/>
                  </a:lnTo>
                  <a:cubicBezTo>
                    <a:pt x="21513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513" y="21600"/>
                    <a:pt x="21406" y="21600"/>
                  </a:cubicBezTo>
                  <a:lnTo>
                    <a:pt x="194" y="21600"/>
                  </a:lnTo>
                  <a:cubicBezTo>
                    <a:pt x="87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C9240"/>
                </a:gs>
                <a:gs pos="80000">
                  <a:srgbClr val="B8BF54"/>
                </a:gs>
                <a:gs pos="100000">
                  <a:srgbClr val="BAC253"/>
                </a:gs>
              </a:gsLst>
              <a:lin ang="16200000" scaled="0"/>
            </a:gradFill>
            <a:ln w="9525" cap="flat">
              <a:solidFill>
                <a:srgbClr val="B1B76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ts val="800"/>
                </a:spcBef>
                <a:defRPr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9049" y="53825"/>
              <a:ext cx="7634079" cy="306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1428" tIns="11428" rIns="11428" bIns="11428" numCol="1" anchor="ctr">
              <a:spAutoFit/>
            </a:bodyPr>
            <a:lstStyle>
              <a:lvl1pPr algn="ctr" defTabSz="800100">
                <a:lnSpc>
                  <a:spcPct val="90000"/>
                </a:lnSpc>
                <a:spcBef>
                  <a:spcPts val="800"/>
                </a:spcBef>
                <a:defRPr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Une </a:t>
              </a:r>
              <a:r>
                <a:rPr dirty="0" err="1"/>
                <a:t>présence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cours</a:t>
              </a:r>
              <a:r>
                <a:rPr dirty="0"/>
                <a:t> </a:t>
              </a:r>
              <a:r>
                <a:rPr dirty="0" err="1"/>
                <a:t>obligatoire</a:t>
              </a:r>
              <a:r>
                <a:rPr dirty="0"/>
                <a:t>, </a:t>
              </a:r>
              <a:r>
                <a:rPr dirty="0" err="1"/>
                <a:t>vérifiée</a:t>
              </a:r>
              <a:r>
                <a:rPr dirty="0"/>
                <a:t> par un </a:t>
              </a:r>
              <a:r>
                <a:rPr dirty="0" err="1"/>
                <a:t>appel</a:t>
              </a:r>
              <a:r>
                <a:rPr dirty="0"/>
                <a:t> !</a:t>
              </a:r>
            </a:p>
          </p:txBody>
        </p:sp>
      </p:grpSp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</a:lstStyle>
          <a:p>
            <a:r>
              <a:t>Les clés de la réussite : un encadrement pédagogique renforcé</a:t>
            </a:r>
          </a:p>
        </p:txBody>
      </p:sp>
      <p:pic>
        <p:nvPicPr>
          <p:cNvPr id="401" name="image21.jpeg" descr="FLSH-mccic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3399" y="2872855"/>
            <a:ext cx="3424392" cy="2283174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64651" y="1701971"/>
            <a:ext cx="5618748" cy="501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</a:t>
            </a:r>
            <a:r>
              <a:rPr dirty="0"/>
              <a:t> </a:t>
            </a:r>
            <a:r>
              <a:rPr b="1" dirty="0">
                <a:solidFill>
                  <a:srgbClr val="A8AF4D"/>
                </a:solidFill>
              </a:rPr>
              <a:t>« </a:t>
            </a:r>
            <a:r>
              <a:rPr b="1" dirty="0" err="1">
                <a:solidFill>
                  <a:srgbClr val="A8AF4D"/>
                </a:solidFill>
              </a:rPr>
              <a:t>directeur</a:t>
            </a:r>
            <a:r>
              <a:rPr lang="fr-FR" b="1" dirty="0">
                <a:solidFill>
                  <a:srgbClr val="A8AF4D"/>
                </a:solidFill>
              </a:rPr>
              <a:t>s </a:t>
            </a:r>
            <a:r>
              <a:rPr b="1" dirty="0">
                <a:solidFill>
                  <a:srgbClr val="A8AF4D"/>
                </a:solidFill>
              </a:rPr>
              <a:t>des études »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conseille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qui aide à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s’adapter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s’orienter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réorienter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choisir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cours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>
              <a:buSzPct val="100000"/>
              <a:buFont typeface="Arial"/>
              <a:buChar char="•"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</a:t>
            </a:r>
            <a:r>
              <a:rPr dirty="0"/>
              <a:t> </a:t>
            </a:r>
            <a:r>
              <a:rPr b="1" dirty="0">
                <a:solidFill>
                  <a:srgbClr val="A8AF4D"/>
                </a:solidFill>
              </a:rPr>
              <a:t>« </a:t>
            </a:r>
            <a:r>
              <a:rPr b="1" dirty="0" err="1">
                <a:solidFill>
                  <a:srgbClr val="A8AF4D"/>
                </a:solidFill>
              </a:rPr>
              <a:t>enseignants</a:t>
            </a:r>
            <a:r>
              <a:rPr b="1" dirty="0">
                <a:solidFill>
                  <a:srgbClr val="A8AF4D"/>
                </a:solidFill>
              </a:rPr>
              <a:t> </a:t>
            </a:r>
            <a:r>
              <a:rPr b="1" dirty="0" err="1">
                <a:solidFill>
                  <a:srgbClr val="A8AF4D"/>
                </a:solidFill>
              </a:rPr>
              <a:t>référents</a:t>
            </a:r>
            <a:r>
              <a:rPr b="1" dirty="0">
                <a:solidFill>
                  <a:srgbClr val="A8AF4D"/>
                </a:solidFill>
              </a:rPr>
              <a:t> »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donnent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conseils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travail et suit les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résultats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Des </a:t>
            </a:r>
            <a:r>
              <a:rPr dirty="0" err="1"/>
              <a:t>étudiants</a:t>
            </a:r>
            <a:r>
              <a:rPr dirty="0"/>
              <a:t> </a:t>
            </a:r>
            <a:r>
              <a:rPr b="1" dirty="0">
                <a:solidFill>
                  <a:srgbClr val="A8AF4D"/>
                </a:solidFill>
              </a:rPr>
              <a:t>« </a:t>
            </a:r>
            <a:r>
              <a:rPr b="1" dirty="0" err="1">
                <a:solidFill>
                  <a:srgbClr val="A8AF4D"/>
                </a:solidFill>
              </a:rPr>
              <a:t>tuteurs</a:t>
            </a:r>
            <a:r>
              <a:rPr b="1" dirty="0">
                <a:solidFill>
                  <a:srgbClr val="A8AF4D"/>
                </a:solidFill>
              </a:rPr>
              <a:t>/</a:t>
            </a:r>
            <a:r>
              <a:rPr b="1" dirty="0" err="1">
                <a:solidFill>
                  <a:srgbClr val="A8AF4D"/>
                </a:solidFill>
              </a:rPr>
              <a:t>trices</a:t>
            </a:r>
            <a:r>
              <a:rPr b="1" dirty="0">
                <a:solidFill>
                  <a:srgbClr val="A8AF4D"/>
                </a:solidFill>
              </a:rPr>
              <a:t> </a:t>
            </a:r>
            <a:r>
              <a:rPr b="1" dirty="0" err="1">
                <a:solidFill>
                  <a:srgbClr val="A8AF4D"/>
                </a:solidFill>
              </a:rPr>
              <a:t>d’accompagnement</a:t>
            </a:r>
            <a:r>
              <a:rPr b="1" dirty="0">
                <a:solidFill>
                  <a:srgbClr val="A8AF4D"/>
                </a:solidFill>
              </a:rPr>
              <a:t> »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partagent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leur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expérience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leurs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connaissances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dirty="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</a:t>
            </a:r>
            <a:r>
              <a:rPr lang="fr-FR" dirty="0"/>
              <a:t> </a:t>
            </a:r>
            <a:r>
              <a:rPr lang="fr-FR" sz="2000" b="1" dirty="0">
                <a:solidFill>
                  <a:srgbClr val="A8AF4D"/>
                </a:solidFill>
              </a:rPr>
              <a:t>chargée d’accompagnement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la réussite qui accompagne les étudiants de 1ère année </a:t>
            </a:r>
          </a:p>
          <a:p>
            <a:pPr>
              <a:buSzPct val="10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FR" dirty="0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Un accompagnement pour les étudiants ou étudiantes en </a:t>
            </a:r>
            <a:r>
              <a:rPr lang="fr-FR" sz="2000" b="1" dirty="0">
                <a:solidFill>
                  <a:srgbClr val="A8AF4D"/>
                </a:solidFill>
              </a:rPr>
              <a:t>situation de handicap</a:t>
            </a:r>
            <a:endParaRPr sz="2000" b="1" dirty="0">
              <a:solidFill>
                <a:srgbClr val="A8AF4D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2051050" y="3716338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16404" name="AutoShape 65"/>
          <p:cNvCxnSpPr>
            <a:cxnSpLocks noChangeShapeType="1"/>
          </p:cNvCxnSpPr>
          <p:nvPr/>
        </p:nvCxnSpPr>
        <p:spPr bwMode="auto">
          <a:xfrm rot="16200000" flipH="1">
            <a:off x="4258469" y="1216819"/>
            <a:ext cx="792162" cy="412750"/>
          </a:xfrm>
          <a:prstGeom prst="bentConnector2">
            <a:avLst/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43" name="Connecteur en angle 42"/>
          <p:cNvCxnSpPr/>
          <p:nvPr/>
        </p:nvCxnSpPr>
        <p:spPr bwMode="auto">
          <a:xfrm rot="10800000" flipV="1">
            <a:off x="1115616" y="836712"/>
            <a:ext cx="1080120" cy="50405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Les atouts de notre faculté </a:t>
            </a:r>
            <a:endParaRPr lang="en-GB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155993"/>
            <a:ext cx="9014372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Diplômes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nationaux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8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Enseignements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assurés par des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enseignants-chercheurs, des enseignants et des intervenants extérieurs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Faculté à taille humaine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Accompagnement individualisé des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services administratifs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Campus international et vie étudiante animée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Espaces de travail adaptés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Excellent taux de réussite</a:t>
            </a: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aux concours</a:t>
            </a:r>
            <a:b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fr-FR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Nombreuses possibilités pour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partir à l’étranger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210B76-84AD-4616-955E-9FC222C2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50" y="0"/>
            <a:ext cx="1607298" cy="14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0" y="2"/>
            <a:ext cx="8686800" cy="836613"/>
          </a:xfrm>
          <a:prstGeom prst="rect">
            <a:avLst/>
          </a:prstGeom>
        </p:spPr>
        <p:txBody>
          <a:bodyPr/>
          <a:lstStyle>
            <a:lvl1pPr defTabSz="859536">
              <a:defRPr sz="3000"/>
            </a:lvl1pPr>
          </a:lstStyle>
          <a:p>
            <a:r>
              <a:rPr dirty="0" err="1"/>
              <a:t>Mobilité</a:t>
            </a:r>
            <a:r>
              <a:rPr dirty="0"/>
              <a:t> </a:t>
            </a:r>
            <a:r>
              <a:rPr dirty="0" err="1"/>
              <a:t>étudiante</a:t>
            </a:r>
            <a:r>
              <a:rPr dirty="0"/>
              <a:t> : </a:t>
            </a:r>
            <a:r>
              <a:rPr lang="fr-FR" dirty="0"/>
              <a:t>un atout dans le parcours </a:t>
            </a:r>
            <a:endParaRPr dirty="0"/>
          </a:p>
        </p:txBody>
      </p:sp>
      <p:sp>
        <p:nvSpPr>
          <p:cNvPr id="389" name="Shape 389"/>
          <p:cNvSpPr>
            <a:spLocks noGrp="1"/>
          </p:cNvSpPr>
          <p:nvPr>
            <p:ph type="body" sz="half" idx="1"/>
          </p:nvPr>
        </p:nvSpPr>
        <p:spPr>
          <a:xfrm>
            <a:off x="5165395" y="968919"/>
            <a:ext cx="3978605" cy="5773625"/>
          </a:xfrm>
          <a:prstGeom prst="rect">
            <a:avLst/>
          </a:prstGeom>
          <a:solidFill>
            <a:srgbClr val="FFFFFF">
              <a:alpha val="69431"/>
            </a:srgbClr>
          </a:solidFill>
        </p:spPr>
        <p:txBody>
          <a:bodyPr>
            <a:normAutofit lnSpcReduction="10000"/>
          </a:bodyPr>
          <a:lstStyle/>
          <a:p>
            <a:pPr marL="342900" indent="-342900" defTabSz="80467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368300" algn="l"/>
              </a:tabLst>
              <a:defRPr sz="2100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destinations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partout dans le monde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80467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368300" algn="l"/>
              </a:tabLst>
              <a:defRPr sz="2100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110 accords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des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universités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partenaires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 pays</a:t>
            </a:r>
            <a:b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80467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368300" algn="l"/>
              </a:tabLst>
              <a:defRPr sz="2100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séjours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intégrés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dans les cursus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80467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368300" algn="l"/>
              </a:tabLst>
              <a:defRPr sz="2100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stages à l’international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80467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368300" algn="l"/>
              </a:tabLst>
              <a:defRPr sz="2100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Alliance européenne EU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Peace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 defTabSz="804672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>
                <a:tab pos="368300" algn="l"/>
              </a:tabLst>
              <a:defRPr sz="2100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aides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financières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(UE,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Région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Nouvelle Aquitaine,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Université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CROUS)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198"/>
            <a:ext cx="5028289" cy="29880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162"/>
            <a:ext cx="5165396" cy="3022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0" y="2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LETTRES </a:t>
            </a:r>
            <a:br>
              <a:rPr lang="fr-FR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467544" y="1177734"/>
            <a:ext cx="2304256" cy="50405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Mots Clés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/>
          <p:nvPr/>
        </p:nvSpPr>
        <p:spPr>
          <a:xfrm>
            <a:off x="467544" y="2202840"/>
            <a:ext cx="2592288" cy="539962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Compétences   </a:t>
            </a:r>
            <a:endParaRPr/>
          </a:p>
        </p:txBody>
      </p:sp>
      <p:sp>
        <p:nvSpPr>
          <p:cNvPr id="343" name="Google Shape;343;p7"/>
          <p:cNvSpPr/>
          <p:nvPr/>
        </p:nvSpPr>
        <p:spPr>
          <a:xfrm>
            <a:off x="467544" y="3165959"/>
            <a:ext cx="2520280" cy="792088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 d’études  </a:t>
            </a:r>
            <a:endParaRPr dirty="0"/>
          </a:p>
        </p:txBody>
      </p:sp>
      <p:sp>
        <p:nvSpPr>
          <p:cNvPr id="344" name="Google Shape;344;p7"/>
          <p:cNvSpPr txBox="1"/>
          <p:nvPr/>
        </p:nvSpPr>
        <p:spPr>
          <a:xfrm>
            <a:off x="3995936" y="1556792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3566620" y="1018142"/>
            <a:ext cx="4812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LITTÉRATURE FRANCAISE ET COMPAREE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ANTIQUE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TEXTES, IMAGES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MÉDIAS</a:t>
            </a:r>
            <a:endParaRPr dirty="0"/>
          </a:p>
        </p:txBody>
      </p:sp>
      <p:sp>
        <p:nvSpPr>
          <p:cNvPr id="346" name="Google Shape;346;p7"/>
          <p:cNvSpPr txBox="1"/>
          <p:nvPr/>
        </p:nvSpPr>
        <p:spPr>
          <a:xfrm>
            <a:off x="3593548" y="2049750"/>
            <a:ext cx="47584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CULTURE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GÉNÉRALE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RÉDACTIONNELLES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CRITIQUE ET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SYNTHÈSE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7" name="Google Shape;347;p7"/>
          <p:cNvSpPr txBox="1"/>
          <p:nvPr/>
        </p:nvSpPr>
        <p:spPr>
          <a:xfrm>
            <a:off x="3542856" y="3143591"/>
            <a:ext cx="5133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MASTERS ARTS, LETTRES, CULTURE, EDITION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ucida Sans"/>
              <a:buNone/>
            </a:pP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   JOURNALISME 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MÉTIERS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DE L’ENSEIGNEMENT </a:t>
            </a: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8" name="Google Shape;348;p7"/>
          <p:cNvSpPr txBox="1"/>
          <p:nvPr/>
        </p:nvSpPr>
        <p:spPr>
          <a:xfrm>
            <a:off x="314951" y="6265023"/>
            <a:ext cx="7361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800"/>
              <a:buFont typeface="Avenir"/>
              <a:buNone/>
            </a:pPr>
            <a:r>
              <a:rPr lang="fr-FR" sz="1800" b="1" i="1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Responsable de la licence  : </a:t>
            </a:r>
            <a:r>
              <a:rPr lang="fr-FR" sz="1800" b="1" i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800" b="1" i="0" u="none" strike="noStrike" cap="none" dirty="0">
                <a:solidFill>
                  <a:srgbClr val="E36C09"/>
                </a:solidFill>
                <a:latin typeface="Avenir"/>
                <a:ea typeface="Avenir"/>
                <a:cs typeface="Avenir"/>
                <a:sym typeface="Avenir"/>
              </a:rPr>
              <a:t>Thibault </a:t>
            </a:r>
            <a:r>
              <a:rPr lang="fr-FR" sz="1800" b="1" i="0" u="none" strike="noStrike" cap="none" dirty="0" err="1">
                <a:solidFill>
                  <a:srgbClr val="E36C09"/>
                </a:solidFill>
                <a:latin typeface="Avenir"/>
                <a:ea typeface="Avenir"/>
                <a:cs typeface="Avenir"/>
                <a:sym typeface="Avenir"/>
              </a:rPr>
              <a:t>Catel</a:t>
            </a:r>
            <a:r>
              <a:rPr lang="fr-FR" sz="1800" b="1" dirty="0">
                <a:solidFill>
                  <a:srgbClr val="E36C09"/>
                </a:solidFill>
                <a:latin typeface="Avenir"/>
                <a:ea typeface="Avenir"/>
                <a:cs typeface="Avenir"/>
                <a:sym typeface="Avenir"/>
              </a:rPr>
              <a:t> - </a:t>
            </a:r>
            <a:r>
              <a:rPr lang="fr-FR" sz="1800" b="1" i="0" u="none" strike="noStrike" cap="none" dirty="0">
                <a:solidFill>
                  <a:srgbClr val="E36C09"/>
                </a:solidFill>
                <a:latin typeface="Avenir"/>
                <a:ea typeface="Avenir"/>
                <a:cs typeface="Avenir"/>
                <a:sym typeface="Avenir"/>
              </a:rPr>
              <a:t>thibault.catel@unilim.fr</a:t>
            </a:r>
            <a:endParaRPr sz="1800" b="1" i="0" u="none" strike="noStrike" cap="none" dirty="0">
              <a:solidFill>
                <a:srgbClr val="E36C0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" name="Google Shape;341;p7">
            <a:extLst>
              <a:ext uri="{FF2B5EF4-FFF2-40B4-BE49-F238E27FC236}">
                <a16:creationId xmlns:a16="http://schemas.microsoft.com/office/drawing/2014/main" id="{BDBD04C8-F90C-44C3-AEB7-B5590641A92F}"/>
              </a:ext>
            </a:extLst>
          </p:cNvPr>
          <p:cNvSpPr/>
          <p:nvPr/>
        </p:nvSpPr>
        <p:spPr>
          <a:xfrm>
            <a:off x="467544" y="4648989"/>
            <a:ext cx="2520280" cy="792088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fr-FR" sz="2800" b="1" dirty="0">
                <a:solidFill>
                  <a:srgbClr val="FFFFFF"/>
                </a:solidFill>
              </a:rPr>
              <a:t>Exemple d’insertion 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47;p7">
            <a:extLst>
              <a:ext uri="{FF2B5EF4-FFF2-40B4-BE49-F238E27FC236}">
                <a16:creationId xmlns:a16="http://schemas.microsoft.com/office/drawing/2014/main" id="{0C2880C1-2794-4FB2-9934-79D887E966B8}"/>
              </a:ext>
            </a:extLst>
          </p:cNvPr>
          <p:cNvSpPr txBox="1"/>
          <p:nvPr/>
        </p:nvSpPr>
        <p:spPr>
          <a:xfrm>
            <a:off x="3566620" y="4339208"/>
            <a:ext cx="542959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Coline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chargée de communication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Vivien : 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professeur de lettres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Clara :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assistante d’édition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i="0" u="none" strike="noStrike" cap="none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Laurie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enseignante-chercheuse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Philippe : 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assistant social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Lucida Sans"/>
                <a:sym typeface="Lucida Sans"/>
              </a:rPr>
              <a:t>Sandrine : </a:t>
            </a:r>
            <a:r>
              <a:rPr lang="fr-FR" sz="160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gestionnaire ressourc</a:t>
            </a:r>
            <a:r>
              <a:rPr lang="fr-FR" sz="1600" dirty="0">
                <a:latin typeface="Lucida Sans"/>
                <a:ea typeface="Lucida Sans"/>
                <a:cs typeface="Lucida Sans"/>
                <a:sym typeface="Lucida Sans"/>
              </a:rPr>
              <a:t>es humaines </a:t>
            </a:r>
            <a:endParaRPr lang="fr-FR"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fr-FR"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sz="1600" i="0" u="none" strike="noStrike" cap="none" dirty="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 - titre i">
  <a:themeElements>
    <a:clrScheme name="flsh-2014">
      <a:dk1>
        <a:srgbClr val="A2A93F"/>
      </a:dk1>
      <a:lt1>
        <a:srgbClr val="FFFFFF"/>
      </a:lt1>
      <a:dk2>
        <a:srgbClr val="A8AF4D"/>
      </a:dk2>
      <a:lt2>
        <a:srgbClr val="E4E7CE"/>
      </a:lt2>
      <a:accent1>
        <a:srgbClr val="B3B96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L - contenu">
  <a:themeElements>
    <a:clrScheme name="flsh-2014">
      <a:dk1>
        <a:srgbClr val="000000"/>
      </a:dk1>
      <a:lt1>
        <a:srgbClr val="FFFFFF"/>
      </a:lt1>
      <a:dk2>
        <a:srgbClr val="A2A93F"/>
      </a:dk2>
      <a:lt2>
        <a:srgbClr val="E4E7CE"/>
      </a:lt2>
      <a:accent1>
        <a:srgbClr val="A8AF4D"/>
      </a:accent1>
      <a:accent2>
        <a:srgbClr val="B3B964"/>
      </a:accent2>
      <a:accent3>
        <a:srgbClr val="E4E7C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1399</Words>
  <Application>Microsoft Office PowerPoint</Application>
  <PresentationFormat>Affichage à l'écran (4:3)</PresentationFormat>
  <Paragraphs>326</Paragraphs>
  <Slides>21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Lucida Sans</vt:lpstr>
      <vt:lpstr>MS PGothic</vt:lpstr>
      <vt:lpstr>Century Gothic</vt:lpstr>
      <vt:lpstr>Arial</vt:lpstr>
      <vt:lpstr>Noto Sans Symbols</vt:lpstr>
      <vt:lpstr>Calibri</vt:lpstr>
      <vt:lpstr>Helvetica</vt:lpstr>
      <vt:lpstr>Avenir</vt:lpstr>
      <vt:lpstr>UL - titre i</vt:lpstr>
      <vt:lpstr>UL - contenu</vt:lpstr>
      <vt:lpstr> Les formations  en langues, lettres,  sciences humaines et sociales à l’Université de  Limoges    </vt:lpstr>
      <vt:lpstr>Des formations de bac+3 au bac +8 </vt:lpstr>
      <vt:lpstr>Une offre pédagogique variée</vt:lpstr>
      <vt:lpstr>Les différentes licences </vt:lpstr>
      <vt:lpstr>Spécialisation progressive en Licence </vt:lpstr>
      <vt:lpstr>Les clés de la réussite : un encadrement pédagogique renforcé</vt:lpstr>
      <vt:lpstr>Les atouts de notre faculté </vt:lpstr>
      <vt:lpstr>Mobilité étudiante : un atout dans le parcours </vt:lpstr>
      <vt:lpstr>Licence LETTRES  </vt:lpstr>
      <vt:lpstr>LICENCE SCIENCES DU LANGAGE </vt:lpstr>
      <vt:lpstr>LICENCE LLCER ANGLAIS  Langues, Littératures, Civilisations Etrangères </vt:lpstr>
      <vt:lpstr>LICENCE LLCER ESPAGNOL  Langues, Littératures, Civilisations Etrangères </vt:lpstr>
      <vt:lpstr>DOUBLE LICENCE LLCER ANGLAIS / ESPAGNOL  Ouverture septembre  2026 </vt:lpstr>
      <vt:lpstr>LICENCE LEA  ANGLAIS/ + ESPAGNOL ou ALLEMAND ou ITALIEN Langues Etrangères Appliquées </vt:lpstr>
      <vt:lpstr>LICENCE GÉOGRAPHIE ET AMÉNAGEMENT  </vt:lpstr>
      <vt:lpstr>LICENCE HISTOIRE</vt:lpstr>
      <vt:lpstr>LICENCE SOCIOLOGIE</vt:lpstr>
      <vt:lpstr>LICENCE SCIENCES DE L'ÉDUCATION </vt:lpstr>
      <vt:lpstr>Organisation de l’année</vt:lpstr>
      <vt:lpstr>Venez nous rencontrer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études en Lettres  et Sciences Humaines à Limoges</dc:title>
  <dc:creator>Daniel Ruff</dc:creator>
  <cp:lastModifiedBy>Cecile Lapeyre</cp:lastModifiedBy>
  <cp:revision>29</cp:revision>
  <dcterms:created xsi:type="dcterms:W3CDTF">2014-09-01T18:19:39Z</dcterms:created>
  <dcterms:modified xsi:type="dcterms:W3CDTF">2026-02-04T16:42:08Z</dcterms:modified>
</cp:coreProperties>
</file>